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35"/>
  </p:notesMasterIdLst>
  <p:sldIdLst>
    <p:sldId id="256" r:id="rId5"/>
    <p:sldId id="257" r:id="rId6"/>
    <p:sldId id="308" r:id="rId7"/>
    <p:sldId id="258" r:id="rId8"/>
    <p:sldId id="279" r:id="rId9"/>
    <p:sldId id="282" r:id="rId10"/>
    <p:sldId id="264" r:id="rId11"/>
    <p:sldId id="283" r:id="rId12"/>
    <p:sldId id="285" r:id="rId13"/>
    <p:sldId id="284" r:id="rId14"/>
    <p:sldId id="289" r:id="rId15"/>
    <p:sldId id="290" r:id="rId16"/>
    <p:sldId id="287" r:id="rId17"/>
    <p:sldId id="291" r:id="rId18"/>
    <p:sldId id="286" r:id="rId19"/>
    <p:sldId id="292" r:id="rId20"/>
    <p:sldId id="293" r:id="rId21"/>
    <p:sldId id="294" r:id="rId22"/>
    <p:sldId id="295" r:id="rId23"/>
    <p:sldId id="296" r:id="rId24"/>
    <p:sldId id="303" r:id="rId25"/>
    <p:sldId id="298" r:id="rId26"/>
    <p:sldId id="304" r:id="rId27"/>
    <p:sldId id="288" r:id="rId28"/>
    <p:sldId id="268" r:id="rId29"/>
    <p:sldId id="307" r:id="rId30"/>
    <p:sldId id="299" r:id="rId31"/>
    <p:sldId id="306" r:id="rId32"/>
    <p:sldId id="278" r:id="rId33"/>
    <p:sldId id="260" r:id="rId34"/>
  </p:sldIdLst>
  <p:sldSz cx="12192000" cy="6858000"/>
  <p:notesSz cx="6858000" cy="32766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rina Merigo" initials="CM" lastIdx="1" clrIdx="0">
    <p:extLst>
      <p:ext uri="{19B8F6BF-5375-455C-9EA6-DF929625EA0E}">
        <p15:presenceInfo xmlns:p15="http://schemas.microsoft.com/office/powerpoint/2012/main" userId="S-1-5-21-3794749596-1985790629-174587685-1041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C7E"/>
    <a:srgbClr val="50ACF2"/>
    <a:srgbClr val="3499DC"/>
    <a:srgbClr val="00002D"/>
    <a:srgbClr val="454B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5984" autoAdjust="0"/>
  </p:normalViewPr>
  <p:slideViewPr>
    <p:cSldViewPr snapToGrid="0">
      <p:cViewPr varScale="1">
        <p:scale>
          <a:sx n="46" d="100"/>
          <a:sy n="46" d="100"/>
        </p:scale>
        <p:origin x="60"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D6714-598E-49B7-B7D3-E65F6E22D1B6}" type="datetimeFigureOut">
              <a:rPr lang="en-US" smtClean="0"/>
              <a:t>10/1/2020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CB494-15EE-44E0-BDC7-1AE23264A454}" type="slidenum">
              <a:rPr lang="en-US" smtClean="0"/>
              <a:t>‹#›</a:t>
            </a:fld>
            <a:endParaRPr lang="en-US"/>
          </a:p>
        </p:txBody>
      </p:sp>
    </p:spTree>
    <p:extLst>
      <p:ext uri="{BB962C8B-B14F-4D97-AF65-F5344CB8AC3E}">
        <p14:creationId xmlns:p14="http://schemas.microsoft.com/office/powerpoint/2010/main" val="4118959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a:t>
            </a:r>
          </a:p>
        </p:txBody>
      </p:sp>
      <p:sp>
        <p:nvSpPr>
          <p:cNvPr id="4" name="Slide Number Placeholder 3"/>
          <p:cNvSpPr>
            <a:spLocks noGrp="1"/>
          </p:cNvSpPr>
          <p:nvPr>
            <p:ph type="sldNum" sz="quarter" idx="5"/>
          </p:nvPr>
        </p:nvSpPr>
        <p:spPr/>
        <p:txBody>
          <a:bodyPr/>
          <a:lstStyle/>
          <a:p>
            <a:fld id="{AE0CB494-15EE-44E0-BDC7-1AE23264A454}" type="slidenum">
              <a:rPr lang="en-US" smtClean="0"/>
              <a:t>2</a:t>
            </a:fld>
            <a:endParaRPr lang="en-US"/>
          </a:p>
        </p:txBody>
      </p:sp>
    </p:spTree>
    <p:extLst>
      <p:ext uri="{BB962C8B-B14F-4D97-AF65-F5344CB8AC3E}">
        <p14:creationId xmlns:p14="http://schemas.microsoft.com/office/powerpoint/2010/main" val="4150839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14</a:t>
            </a:fld>
            <a:endParaRPr lang="en-US"/>
          </a:p>
        </p:txBody>
      </p:sp>
    </p:spTree>
    <p:extLst>
      <p:ext uri="{BB962C8B-B14F-4D97-AF65-F5344CB8AC3E}">
        <p14:creationId xmlns:p14="http://schemas.microsoft.com/office/powerpoint/2010/main" val="1971540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Azure Cognitive Services are cloud-base services with REST APIs, and client library SDKs available to help developers build cognitive intelligence into applications without having direct artificial intelligence (AI) or data science skills or knowledge. Azure Cognitive Services enables developers to easily add cognitive features into their applications with cognitive solutions that can see, hear, speak, understand, and even begin to reason.</a:t>
            </a:r>
          </a:p>
        </p:txBody>
      </p:sp>
      <p:sp>
        <p:nvSpPr>
          <p:cNvPr id="4" name="Slide Number Placeholder 3"/>
          <p:cNvSpPr>
            <a:spLocks noGrp="1"/>
          </p:cNvSpPr>
          <p:nvPr>
            <p:ph type="sldNum" sz="quarter" idx="5"/>
          </p:nvPr>
        </p:nvSpPr>
        <p:spPr/>
        <p:txBody>
          <a:bodyPr/>
          <a:lstStyle/>
          <a:p>
            <a:fld id="{AE0CB494-15EE-44E0-BDC7-1AE23264A454}" type="slidenum">
              <a:rPr lang="en-US" smtClean="0"/>
              <a:t>15</a:t>
            </a:fld>
            <a:endParaRPr lang="en-US"/>
          </a:p>
        </p:txBody>
      </p:sp>
    </p:spTree>
    <p:extLst>
      <p:ext uri="{BB962C8B-B14F-4D97-AF65-F5344CB8AC3E}">
        <p14:creationId xmlns:p14="http://schemas.microsoft.com/office/powerpoint/2010/main" val="225907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Azure echo bot</a:t>
            </a:r>
          </a:p>
          <a:p>
            <a:endParaRPr lang="en-US" dirty="0"/>
          </a:p>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17</a:t>
            </a:fld>
            <a:endParaRPr lang="en-US"/>
          </a:p>
        </p:txBody>
      </p:sp>
    </p:spTree>
    <p:extLst>
      <p:ext uri="{BB962C8B-B14F-4D97-AF65-F5344CB8AC3E}">
        <p14:creationId xmlns:p14="http://schemas.microsoft.com/office/powerpoint/2010/main" val="2000933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Regardless of the type of application you're creating (bot, website, or app), make user experience a top priority.</a:t>
            </a:r>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18</a:t>
            </a:fld>
            <a:endParaRPr lang="en-US"/>
          </a:p>
        </p:txBody>
      </p:sp>
    </p:spTree>
    <p:extLst>
      <p:ext uri="{BB962C8B-B14F-4D97-AF65-F5344CB8AC3E}">
        <p14:creationId xmlns:p14="http://schemas.microsoft.com/office/powerpoint/2010/main" val="53501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Understanding language is something that even humans get wrong from time to time.  </a:t>
            </a:r>
            <a:r>
              <a:rPr lang="en-US" dirty="0">
                <a:latin typeface="Open Sans" panose="020B0606030504020204"/>
              </a:rPr>
              <a:t>Allows your application to </a:t>
            </a:r>
            <a:r>
              <a:rPr lang="en-US" dirty="0">
                <a:solidFill>
                  <a:srgbClr val="C00000"/>
                </a:solidFill>
                <a:latin typeface="Open Sans" panose="020B0606030504020204"/>
              </a:rPr>
              <a:t>understand</a:t>
            </a:r>
            <a:r>
              <a:rPr lang="en-US" dirty="0">
                <a:latin typeface="Open Sans" panose="020B0606030504020204"/>
              </a:rPr>
              <a:t> what a person wants in their own words. LUIS uses </a:t>
            </a:r>
            <a:r>
              <a:rPr lang="en-US" dirty="0">
                <a:solidFill>
                  <a:srgbClr val="C00000"/>
                </a:solidFill>
                <a:latin typeface="Open Sans" panose="020B0606030504020204"/>
              </a:rPr>
              <a:t>machine learning </a:t>
            </a:r>
            <a:r>
              <a:rPr lang="en-US" dirty="0">
                <a:latin typeface="Open Sans" panose="020B0606030504020204"/>
              </a:rPr>
              <a:t>to allow developers to build applications that can receive user </a:t>
            </a:r>
            <a:r>
              <a:rPr lang="en-US" dirty="0">
                <a:solidFill>
                  <a:srgbClr val="C00000"/>
                </a:solidFill>
                <a:latin typeface="Open Sans" panose="020B0606030504020204"/>
              </a:rPr>
              <a:t>input</a:t>
            </a:r>
            <a:r>
              <a:rPr lang="en-US" dirty="0">
                <a:latin typeface="Open Sans" panose="020B0606030504020204"/>
              </a:rPr>
              <a:t> </a:t>
            </a:r>
            <a:r>
              <a:rPr lang="en-US" dirty="0">
                <a:solidFill>
                  <a:srgbClr val="C00000"/>
                </a:solidFill>
                <a:latin typeface="Open Sans" panose="020B0606030504020204"/>
              </a:rPr>
              <a:t>in natural language </a:t>
            </a:r>
            <a:r>
              <a:rPr lang="en-US" dirty="0">
                <a:latin typeface="Open Sans" panose="020B0606030504020204"/>
              </a:rPr>
              <a:t>and extract </a:t>
            </a:r>
            <a:r>
              <a:rPr lang="en-US" dirty="0">
                <a:solidFill>
                  <a:srgbClr val="C00000"/>
                </a:solidFill>
                <a:latin typeface="Open Sans" panose="020B0606030504020204"/>
              </a:rPr>
              <a:t>meaning</a:t>
            </a:r>
            <a:r>
              <a:rPr lang="en-US" dirty="0">
                <a:latin typeface="Open Sans" panose="020B0606030504020204"/>
              </a:rPr>
              <a:t> from it. </a:t>
            </a:r>
            <a:r>
              <a:rPr lang="en-US" dirty="0"/>
              <a:t>For example, you might say "Book me a ticket to Paris" in which case there is the intention to "</a:t>
            </a:r>
            <a:r>
              <a:rPr lang="en-US" dirty="0" err="1"/>
              <a:t>BookTicket</a:t>
            </a:r>
            <a:r>
              <a:rPr lang="en-US" dirty="0"/>
              <a:t>" while “Seattle" is the destination entity.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pen Sans" panose="020B0606030504020204"/>
            </a:endParaRPr>
          </a:p>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19</a:t>
            </a:fld>
            <a:endParaRPr lang="en-US"/>
          </a:p>
        </p:txBody>
      </p:sp>
    </p:spTree>
    <p:extLst>
      <p:ext uri="{BB962C8B-B14F-4D97-AF65-F5344CB8AC3E}">
        <p14:creationId xmlns:p14="http://schemas.microsoft.com/office/powerpoint/2010/main" val="318544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LUIS makes use of three key aspects for understanding language:</a:t>
            </a:r>
          </a:p>
          <a:p>
            <a:r>
              <a:rPr lang="en-US" b="1" dirty="0"/>
              <a:t>Utterances:</a:t>
            </a:r>
            <a:r>
              <a:rPr lang="en-US" dirty="0"/>
              <a:t> An utterance is input from the user that your app needs to interpret.</a:t>
            </a:r>
          </a:p>
          <a:p>
            <a:r>
              <a:rPr lang="en-US" b="1" dirty="0"/>
              <a:t>Intents:</a:t>
            </a:r>
            <a:r>
              <a:rPr lang="en-US" dirty="0"/>
              <a:t> An intent represents a task or action the user wants to do. It's a purpose or goal expressed in a user's utterance.</a:t>
            </a:r>
          </a:p>
          <a:p>
            <a:r>
              <a:rPr lang="en-US" b="1" dirty="0"/>
              <a:t>Entities:</a:t>
            </a:r>
            <a:r>
              <a:rPr lang="en-US" dirty="0"/>
              <a:t> An entity represents a word or phrase inside the utterance that you want to extract.</a:t>
            </a:r>
          </a:p>
          <a:p>
            <a:endParaRPr lang="it-IT" b="1" dirty="0"/>
          </a:p>
          <a:p>
            <a:endParaRPr lang="it-IT" b="1" dirty="0"/>
          </a:p>
          <a:p>
            <a:r>
              <a:rPr lang="it-IT" b="1" dirty="0" err="1"/>
              <a:t>Intents</a:t>
            </a:r>
            <a:r>
              <a:rPr lang="it-IT" b="1" dirty="0"/>
              <a:t> – </a:t>
            </a:r>
            <a:r>
              <a:rPr lang="it-IT" b="0" dirty="0" err="1"/>
              <a:t>how</a:t>
            </a:r>
            <a:r>
              <a:rPr lang="it-IT" b="0" dirty="0"/>
              <a:t> LUIS </a:t>
            </a:r>
            <a:r>
              <a:rPr lang="it-IT" b="0" dirty="0" err="1"/>
              <a:t>determines</a:t>
            </a:r>
            <a:r>
              <a:rPr lang="it-IT" b="0" dirty="0"/>
              <a:t> the level of </a:t>
            </a:r>
            <a:r>
              <a:rPr lang="it-IT" b="0" dirty="0" err="1"/>
              <a:t>comprehension</a:t>
            </a:r>
            <a:r>
              <a:rPr lang="it-IT" b="0" dirty="0"/>
              <a:t> of </a:t>
            </a:r>
            <a:r>
              <a:rPr lang="it-IT" b="0" dirty="0" err="1"/>
              <a:t>what</a:t>
            </a:r>
            <a:r>
              <a:rPr lang="it-IT" b="0" dirty="0"/>
              <a:t> an user </a:t>
            </a:r>
            <a:r>
              <a:rPr lang="it-IT" b="0" dirty="0" err="1"/>
              <a:t>wants</a:t>
            </a:r>
            <a:r>
              <a:rPr lang="it-IT" b="0" dirty="0"/>
              <a:t> to </a:t>
            </a:r>
            <a:r>
              <a:rPr lang="it-IT" b="0" dirty="0" err="1"/>
              <a:t>execute</a:t>
            </a:r>
            <a:r>
              <a:rPr lang="it-IT" b="0" dirty="0"/>
              <a:t>. For </a:t>
            </a:r>
            <a:r>
              <a:rPr lang="it-IT" b="0" dirty="0" err="1"/>
              <a:t>example</a:t>
            </a:r>
            <a:r>
              <a:rPr lang="it-IT" b="0" dirty="0"/>
              <a:t>, </a:t>
            </a:r>
            <a:r>
              <a:rPr lang="it-IT" b="0" dirty="0" err="1"/>
              <a:t>if</a:t>
            </a:r>
            <a:r>
              <a:rPr lang="it-IT" b="0" dirty="0"/>
              <a:t> the </a:t>
            </a:r>
            <a:r>
              <a:rPr lang="it-IT" b="0" dirty="0" err="1"/>
              <a:t>clien</a:t>
            </a:r>
            <a:r>
              <a:rPr lang="it-IT" b="0" dirty="0"/>
              <a:t> application </a:t>
            </a:r>
            <a:r>
              <a:rPr lang="it-IT" b="0" dirty="0" err="1"/>
              <a:t>is</a:t>
            </a:r>
            <a:r>
              <a:rPr lang="it-IT" b="0" dirty="0"/>
              <a:t> a </a:t>
            </a:r>
            <a:r>
              <a:rPr lang="it-IT" b="0" dirty="0" err="1"/>
              <a:t>travel</a:t>
            </a:r>
            <a:r>
              <a:rPr lang="it-IT" b="0" dirty="0"/>
              <a:t> booking agency, </a:t>
            </a:r>
            <a:r>
              <a:rPr lang="it-IT" b="0" dirty="0" err="1"/>
              <a:t>it’s</a:t>
            </a:r>
            <a:r>
              <a:rPr lang="it-IT" b="0" dirty="0"/>
              <a:t> </a:t>
            </a:r>
            <a:r>
              <a:rPr lang="it-IT" b="0" dirty="0" err="1"/>
              <a:t>necessary</a:t>
            </a:r>
            <a:r>
              <a:rPr lang="it-IT" b="0" dirty="0"/>
              <a:t> </a:t>
            </a:r>
            <a:r>
              <a:rPr lang="it-IT" b="0" dirty="0" err="1"/>
              <a:t>that</a:t>
            </a:r>
            <a:r>
              <a:rPr lang="it-IT" b="0" dirty="0"/>
              <a:t> the </a:t>
            </a:r>
            <a:r>
              <a:rPr lang="it-IT" b="0" dirty="0" err="1"/>
              <a:t>intents</a:t>
            </a:r>
            <a:r>
              <a:rPr lang="it-IT" b="0" dirty="0"/>
              <a:t> </a:t>
            </a:r>
            <a:r>
              <a:rPr lang="it-IT" dirty="0"/>
              <a:t>"</a:t>
            </a:r>
            <a:r>
              <a:rPr lang="it-IT" b="1" dirty="0" err="1"/>
              <a:t>BuyPlaneTicket</a:t>
            </a:r>
            <a:r>
              <a:rPr lang="it-IT" b="1" dirty="0"/>
              <a:t> </a:t>
            </a:r>
            <a:r>
              <a:rPr lang="it-IT" dirty="0"/>
              <a:t>and "</a:t>
            </a:r>
            <a:r>
              <a:rPr lang="it-IT" b="1" dirty="0" err="1"/>
              <a:t>RentHotelRoom</a:t>
            </a:r>
            <a:r>
              <a:rPr lang="it-IT" dirty="0"/>
              <a:t>" are </a:t>
            </a:r>
            <a:r>
              <a:rPr lang="it-IT" dirty="0" err="1"/>
              <a:t>consistent</a:t>
            </a:r>
            <a:r>
              <a:rPr lang="it-IT" dirty="0"/>
              <a:t> in </a:t>
            </a:r>
            <a:r>
              <a:rPr lang="it-IT" dirty="0" err="1"/>
              <a:t>order</a:t>
            </a:r>
            <a:r>
              <a:rPr lang="it-IT" dirty="0"/>
              <a:t> to </a:t>
            </a:r>
            <a:r>
              <a:rPr lang="it-IT" dirty="0" err="1"/>
              <a:t>identify</a:t>
            </a:r>
            <a:r>
              <a:rPr lang="it-IT" dirty="0"/>
              <a:t> </a:t>
            </a:r>
            <a:r>
              <a:rPr lang="it-IT" dirty="0" err="1"/>
              <a:t>when</a:t>
            </a:r>
            <a:r>
              <a:rPr lang="it-IT" dirty="0"/>
              <a:t> users </a:t>
            </a:r>
            <a:r>
              <a:rPr lang="it-IT" dirty="0" err="1"/>
              <a:t>want</a:t>
            </a:r>
            <a:r>
              <a:rPr lang="it-IT" dirty="0"/>
              <a:t> to </a:t>
            </a:r>
            <a:r>
              <a:rPr lang="it-IT" dirty="0" err="1"/>
              <a:t>execute</a:t>
            </a:r>
            <a:r>
              <a:rPr lang="it-IT" dirty="0"/>
              <a:t> </a:t>
            </a:r>
            <a:r>
              <a:rPr lang="it-IT" dirty="0" err="1"/>
              <a:t>those</a:t>
            </a:r>
            <a:r>
              <a:rPr lang="it-IT" dirty="0"/>
              <a:t> </a:t>
            </a:r>
            <a:r>
              <a:rPr lang="it-IT" dirty="0" err="1"/>
              <a:t>different</a:t>
            </a:r>
            <a:r>
              <a:rPr lang="it-IT" dirty="0"/>
              <a:t> </a:t>
            </a:r>
            <a:r>
              <a:rPr lang="it-IT" dirty="0" err="1"/>
              <a:t>activities</a:t>
            </a:r>
            <a:r>
              <a:rPr lang="it-IT" dirty="0"/>
              <a:t>. </a:t>
            </a:r>
            <a:r>
              <a:rPr lang="it-IT" b="0" dirty="0"/>
              <a:t> </a:t>
            </a:r>
            <a:endParaRPr lang="it-IT" b="1" dirty="0"/>
          </a:p>
          <a:p>
            <a:endParaRPr lang="it-IT" b="1" dirty="0"/>
          </a:p>
          <a:p>
            <a:r>
              <a:rPr lang="it-IT" b="1" dirty="0" err="1"/>
              <a:t>Entities</a:t>
            </a:r>
            <a:endParaRPr lang="it-IT" b="1" dirty="0"/>
          </a:p>
          <a:p>
            <a:r>
              <a:rPr lang="it-IT" dirty="0"/>
              <a:t>An </a:t>
            </a:r>
            <a:r>
              <a:rPr lang="it-IT" dirty="0" err="1"/>
              <a:t>entity</a:t>
            </a:r>
            <a:r>
              <a:rPr lang="it-IT" dirty="0"/>
              <a:t> </a:t>
            </a:r>
            <a:r>
              <a:rPr lang="it-IT" dirty="0" err="1"/>
              <a:t>is</a:t>
            </a:r>
            <a:r>
              <a:rPr lang="it-IT" dirty="0"/>
              <a:t> </a:t>
            </a:r>
            <a:r>
              <a:rPr lang="it-IT" dirty="0" err="1"/>
              <a:t>used</a:t>
            </a:r>
            <a:r>
              <a:rPr lang="it-IT" dirty="0"/>
              <a:t> </a:t>
            </a:r>
            <a:r>
              <a:rPr lang="it-IT" dirty="0" err="1"/>
              <a:t>as</a:t>
            </a:r>
            <a:r>
              <a:rPr lang="it-IT" dirty="0"/>
              <a:t> a </a:t>
            </a:r>
            <a:r>
              <a:rPr lang="it-IT" dirty="0" err="1"/>
              <a:t>variable</a:t>
            </a:r>
            <a:r>
              <a:rPr lang="it-IT" dirty="0"/>
              <a:t>, </a:t>
            </a:r>
            <a:r>
              <a:rPr lang="it-IT" dirty="0" err="1"/>
              <a:t>that</a:t>
            </a:r>
            <a:r>
              <a:rPr lang="it-IT" dirty="0"/>
              <a:t> </a:t>
            </a:r>
            <a:r>
              <a:rPr lang="it-IT" dirty="0" err="1"/>
              <a:t>will</a:t>
            </a:r>
            <a:r>
              <a:rPr lang="it-IT" dirty="0"/>
              <a:t> pass the </a:t>
            </a:r>
            <a:r>
              <a:rPr lang="it-IT" dirty="0" err="1"/>
              <a:t>relevant</a:t>
            </a:r>
            <a:r>
              <a:rPr lang="it-IT" dirty="0"/>
              <a:t> information for the client application. </a:t>
            </a:r>
          </a:p>
          <a:p>
            <a:r>
              <a:rPr lang="it-IT" dirty="0" err="1"/>
              <a:t>During</a:t>
            </a:r>
            <a:r>
              <a:rPr lang="it-IT" dirty="0"/>
              <a:t> the training, LUIS </a:t>
            </a:r>
            <a:r>
              <a:rPr lang="it-IT" dirty="0" err="1"/>
              <a:t>will</a:t>
            </a:r>
            <a:r>
              <a:rPr lang="it-IT" dirty="0"/>
              <a:t> </a:t>
            </a:r>
            <a:r>
              <a:rPr lang="it-IT" dirty="0" err="1"/>
              <a:t>learn</a:t>
            </a:r>
            <a:r>
              <a:rPr lang="it-IT" dirty="0"/>
              <a:t> </a:t>
            </a:r>
            <a:r>
              <a:rPr lang="it-IT" dirty="0" err="1"/>
              <a:t>which</a:t>
            </a:r>
            <a:r>
              <a:rPr lang="it-IT" dirty="0"/>
              <a:t> </a:t>
            </a:r>
            <a:r>
              <a:rPr lang="it-IT" dirty="0" err="1"/>
              <a:t>types</a:t>
            </a:r>
            <a:r>
              <a:rPr lang="it-IT" dirty="0"/>
              <a:t> of </a:t>
            </a:r>
            <a:r>
              <a:rPr lang="it-IT" dirty="0" err="1"/>
              <a:t>imput</a:t>
            </a:r>
            <a:r>
              <a:rPr lang="it-IT" dirty="0"/>
              <a:t> are </a:t>
            </a:r>
            <a:r>
              <a:rPr lang="it-IT" dirty="0" err="1"/>
              <a:t>needed</a:t>
            </a:r>
            <a:r>
              <a:rPr lang="it-IT" dirty="0"/>
              <a:t> to be </a:t>
            </a:r>
            <a:r>
              <a:rPr lang="it-IT" dirty="0" err="1"/>
              <a:t>associated</a:t>
            </a:r>
            <a:r>
              <a:rPr lang="it-IT" dirty="0"/>
              <a:t> </a:t>
            </a:r>
            <a:r>
              <a:rPr lang="it-IT" dirty="0" err="1"/>
              <a:t>according</a:t>
            </a:r>
            <a:r>
              <a:rPr lang="it-IT" dirty="0"/>
              <a:t> to the </a:t>
            </a:r>
            <a:r>
              <a:rPr lang="it-IT" dirty="0" err="1"/>
              <a:t>different</a:t>
            </a:r>
            <a:r>
              <a:rPr lang="it-IT" dirty="0"/>
              <a:t> </a:t>
            </a:r>
            <a:r>
              <a:rPr lang="it-IT" dirty="0" err="1"/>
              <a:t>entities</a:t>
            </a:r>
            <a:r>
              <a:rPr lang="it-IT" dirty="0"/>
              <a:t>. </a:t>
            </a:r>
            <a:r>
              <a:rPr lang="it-IT" dirty="0" err="1"/>
              <a:t>Each</a:t>
            </a:r>
            <a:r>
              <a:rPr lang="it-IT" dirty="0"/>
              <a:t> time </a:t>
            </a:r>
            <a:r>
              <a:rPr lang="it-IT" dirty="0" err="1"/>
              <a:t>you</a:t>
            </a:r>
            <a:r>
              <a:rPr lang="it-IT" dirty="0"/>
              <a:t> </a:t>
            </a:r>
            <a:r>
              <a:rPr lang="it-IT" dirty="0" err="1"/>
              <a:t>add</a:t>
            </a:r>
            <a:r>
              <a:rPr lang="it-IT" dirty="0"/>
              <a:t> a new set of </a:t>
            </a:r>
            <a:r>
              <a:rPr lang="it-IT" dirty="0" err="1"/>
              <a:t>edits</a:t>
            </a:r>
            <a:r>
              <a:rPr lang="it-IT" dirty="0"/>
              <a:t> to </a:t>
            </a:r>
            <a:r>
              <a:rPr lang="it-IT" dirty="0" err="1"/>
              <a:t>your</a:t>
            </a:r>
            <a:r>
              <a:rPr lang="it-IT" dirty="0"/>
              <a:t> LUIS app, </a:t>
            </a:r>
            <a:r>
              <a:rPr lang="it-IT" dirty="0" err="1"/>
              <a:t>it</a:t>
            </a:r>
            <a:r>
              <a:rPr lang="it-IT" dirty="0"/>
              <a:t> </a:t>
            </a:r>
            <a:r>
              <a:rPr lang="it-IT" dirty="0" err="1"/>
              <a:t>will</a:t>
            </a:r>
            <a:r>
              <a:rPr lang="it-IT" dirty="0"/>
              <a:t> be </a:t>
            </a:r>
            <a:r>
              <a:rPr lang="it-IT" dirty="0" err="1"/>
              <a:t>necessary</a:t>
            </a:r>
            <a:r>
              <a:rPr lang="it-IT" dirty="0"/>
              <a:t> to </a:t>
            </a:r>
            <a:r>
              <a:rPr lang="it-IT" dirty="0" err="1"/>
              <a:t>execute</a:t>
            </a:r>
            <a:r>
              <a:rPr lang="it-IT" dirty="0"/>
              <a:t> the training to </a:t>
            </a:r>
            <a:r>
              <a:rPr lang="it-IT" dirty="0" err="1"/>
              <a:t>that</a:t>
            </a:r>
            <a:r>
              <a:rPr lang="it-IT" dirty="0"/>
              <a:t> the app </a:t>
            </a:r>
            <a:r>
              <a:rPr lang="it-IT" dirty="0" err="1"/>
              <a:t>will</a:t>
            </a:r>
            <a:r>
              <a:rPr lang="it-IT" dirty="0"/>
              <a:t> use the new data. </a:t>
            </a:r>
          </a:p>
        </p:txBody>
      </p:sp>
      <p:sp>
        <p:nvSpPr>
          <p:cNvPr id="4" name="Slide Number Placeholder 3"/>
          <p:cNvSpPr>
            <a:spLocks noGrp="1"/>
          </p:cNvSpPr>
          <p:nvPr>
            <p:ph type="sldNum" sz="quarter" idx="5"/>
          </p:nvPr>
        </p:nvSpPr>
        <p:spPr/>
        <p:txBody>
          <a:bodyPr/>
          <a:lstStyle/>
          <a:p>
            <a:fld id="{AE0CB494-15EE-44E0-BDC7-1AE23264A454}" type="slidenum">
              <a:rPr lang="en-US" smtClean="0"/>
              <a:t>20</a:t>
            </a:fld>
            <a:endParaRPr lang="en-US"/>
          </a:p>
        </p:txBody>
      </p:sp>
    </p:spTree>
    <p:extLst>
      <p:ext uri="{BB962C8B-B14F-4D97-AF65-F5344CB8AC3E}">
        <p14:creationId xmlns:p14="http://schemas.microsoft.com/office/powerpoint/2010/main" val="728314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t-IT" dirty="0"/>
              <a:t>After </a:t>
            </a:r>
            <a:r>
              <a:rPr lang="it-IT" dirty="0" err="1"/>
              <a:t>completing</a:t>
            </a:r>
            <a:r>
              <a:rPr lang="it-IT" dirty="0"/>
              <a:t> the training for the LUIS app, </a:t>
            </a:r>
            <a:r>
              <a:rPr lang="it-IT" dirty="0" err="1"/>
              <a:t>you</a:t>
            </a:r>
            <a:r>
              <a:rPr lang="it-IT" dirty="0"/>
              <a:t> </a:t>
            </a:r>
            <a:r>
              <a:rPr lang="it-IT" dirty="0" err="1"/>
              <a:t>will</a:t>
            </a:r>
            <a:r>
              <a:rPr lang="it-IT" dirty="0"/>
              <a:t> be </a:t>
            </a:r>
            <a:r>
              <a:rPr lang="it-IT" dirty="0" err="1"/>
              <a:t>able</a:t>
            </a:r>
            <a:r>
              <a:rPr lang="it-IT" dirty="0"/>
              <a:t> to test </a:t>
            </a:r>
            <a:r>
              <a:rPr lang="it-IT" dirty="0" err="1"/>
              <a:t>it</a:t>
            </a:r>
            <a:r>
              <a:rPr lang="it-IT" dirty="0"/>
              <a:t> </a:t>
            </a:r>
            <a:r>
              <a:rPr lang="it-IT" dirty="0" err="1"/>
              <a:t>directly</a:t>
            </a:r>
            <a:r>
              <a:rPr lang="it-IT" dirty="0"/>
              <a:t> from the LUIS </a:t>
            </a:r>
            <a:r>
              <a:rPr lang="it-IT" dirty="0" err="1"/>
              <a:t>dashborard</a:t>
            </a:r>
            <a:r>
              <a:rPr lang="it-IT" dirty="0"/>
              <a:t> and LUIS </a:t>
            </a:r>
            <a:r>
              <a:rPr lang="it-IT" dirty="0" err="1"/>
              <a:t>will</a:t>
            </a:r>
            <a:r>
              <a:rPr lang="it-IT" dirty="0"/>
              <a:t> </a:t>
            </a:r>
            <a:r>
              <a:rPr lang="it-IT" dirty="0" err="1"/>
              <a:t>give</a:t>
            </a:r>
            <a:r>
              <a:rPr lang="it-IT" dirty="0"/>
              <a:t> back an </a:t>
            </a:r>
            <a:r>
              <a:rPr lang="it-IT" dirty="0" err="1"/>
              <a:t>intent</a:t>
            </a:r>
            <a:r>
              <a:rPr lang="it-IT" dirty="0"/>
              <a:t> score. </a:t>
            </a:r>
          </a:p>
        </p:txBody>
      </p:sp>
      <p:sp>
        <p:nvSpPr>
          <p:cNvPr id="4" name="Slide Number Placeholder 3"/>
          <p:cNvSpPr>
            <a:spLocks noGrp="1"/>
          </p:cNvSpPr>
          <p:nvPr>
            <p:ph type="sldNum" sz="quarter" idx="5"/>
          </p:nvPr>
        </p:nvSpPr>
        <p:spPr/>
        <p:txBody>
          <a:bodyPr/>
          <a:lstStyle/>
          <a:p>
            <a:fld id="{AE0CB494-15EE-44E0-BDC7-1AE23264A454}" type="slidenum">
              <a:rPr lang="en-US" smtClean="0"/>
              <a:t>21</a:t>
            </a:fld>
            <a:endParaRPr lang="en-US"/>
          </a:p>
        </p:txBody>
      </p:sp>
    </p:spTree>
    <p:extLst>
      <p:ext uri="{BB962C8B-B14F-4D97-AF65-F5344CB8AC3E}">
        <p14:creationId xmlns:p14="http://schemas.microsoft.com/office/powerpoint/2010/main" val="1981286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22</a:t>
            </a:fld>
            <a:endParaRPr lang="en-US"/>
          </a:p>
        </p:txBody>
      </p:sp>
    </p:spTree>
    <p:extLst>
      <p:ext uri="{BB962C8B-B14F-4D97-AF65-F5344CB8AC3E}">
        <p14:creationId xmlns:p14="http://schemas.microsoft.com/office/powerpoint/2010/main" val="4043044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Our next step for the </a:t>
            </a:r>
            <a:r>
              <a:rPr lang="en-US" dirty="0" err="1"/>
              <a:t>PictureBotLUIS</a:t>
            </a:r>
            <a:r>
              <a:rPr lang="en-US" dirty="0"/>
              <a:t> app is creating intents that map to user requests. We want our picture-management bot to understand how to:</a:t>
            </a:r>
          </a:p>
          <a:p>
            <a:r>
              <a:rPr lang="en-US" dirty="0"/>
              <a:t>Find pictures.</a:t>
            </a:r>
          </a:p>
          <a:p>
            <a:r>
              <a:rPr lang="en-US" dirty="0"/>
              <a:t>Share pictures on social media.</a:t>
            </a:r>
          </a:p>
          <a:p>
            <a:r>
              <a:rPr lang="en-US" dirty="0"/>
              <a:t>Order prints of pictures.</a:t>
            </a:r>
          </a:p>
          <a:p>
            <a:r>
              <a:rPr lang="en-US" dirty="0"/>
              <a:t>Greet the user.</a:t>
            </a:r>
          </a:p>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23</a:t>
            </a:fld>
            <a:endParaRPr lang="en-US"/>
          </a:p>
        </p:txBody>
      </p:sp>
    </p:spTree>
    <p:extLst>
      <p:ext uri="{BB962C8B-B14F-4D97-AF65-F5344CB8AC3E}">
        <p14:creationId xmlns:p14="http://schemas.microsoft.com/office/powerpoint/2010/main" val="1862381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defTabSz="685628" fontAlgn="base">
              <a:lnSpc>
                <a:spcPct val="150000"/>
              </a:lnSpc>
              <a:spcBef>
                <a:spcPct val="50000"/>
              </a:spcBef>
              <a:spcAft>
                <a:spcPct val="0"/>
              </a:spcAft>
              <a:buClr>
                <a:srgbClr val="5CE600"/>
              </a:buClr>
              <a:buSzPct val="130000"/>
              <a:defRPr/>
            </a:pPr>
            <a:r>
              <a:rPr lang="en-US" sz="1200" dirty="0">
                <a:solidFill>
                  <a:srgbClr val="2A2D33"/>
                </a:solidFill>
                <a:latin typeface="Open Sans"/>
                <a:ea typeface="Helvetica" charset="0"/>
                <a:cs typeface="Helvetica" charset="0"/>
              </a:rPr>
              <a:t> Text Messages</a:t>
            </a:r>
          </a:p>
          <a:p>
            <a:pPr defTabSz="685628" fontAlgn="base">
              <a:lnSpc>
                <a:spcPct val="150000"/>
              </a:lnSpc>
              <a:spcBef>
                <a:spcPct val="50000"/>
              </a:spcBef>
              <a:spcAft>
                <a:spcPct val="0"/>
              </a:spcAft>
              <a:buClr>
                <a:srgbClr val="5CE600"/>
              </a:buClr>
              <a:buSzPct val="130000"/>
              <a:defRPr/>
            </a:pPr>
            <a:r>
              <a:rPr lang="en-US" sz="1200" dirty="0">
                <a:solidFill>
                  <a:srgbClr val="2A2D33"/>
                </a:solidFill>
                <a:latin typeface="Open Sans"/>
                <a:ea typeface="Helvetica" charset="0"/>
                <a:cs typeface="Helvetica" charset="0"/>
              </a:rPr>
              <a:t> Media in Messages</a:t>
            </a:r>
          </a:p>
          <a:p>
            <a:pPr defTabSz="685628" fontAlgn="base">
              <a:lnSpc>
                <a:spcPct val="150000"/>
              </a:lnSpc>
              <a:spcBef>
                <a:spcPct val="50000"/>
              </a:spcBef>
              <a:spcAft>
                <a:spcPct val="0"/>
              </a:spcAft>
              <a:buClr>
                <a:srgbClr val="5CE600"/>
              </a:buClr>
              <a:buSzPct val="130000"/>
              <a:defRPr/>
            </a:pPr>
            <a:r>
              <a:rPr lang="en-US" sz="1200" dirty="0">
                <a:solidFill>
                  <a:srgbClr val="2A2D33"/>
                </a:solidFill>
                <a:latin typeface="Open Sans"/>
                <a:ea typeface="Helvetica" charset="0"/>
                <a:cs typeface="Helvetica" charset="0"/>
              </a:rPr>
              <a:t> Buttons</a:t>
            </a:r>
          </a:p>
          <a:p>
            <a:pPr defTabSz="685628" fontAlgn="base">
              <a:lnSpc>
                <a:spcPct val="150000"/>
              </a:lnSpc>
              <a:spcBef>
                <a:spcPct val="50000"/>
              </a:spcBef>
              <a:spcAft>
                <a:spcPct val="0"/>
              </a:spcAft>
              <a:buClr>
                <a:srgbClr val="5CE600"/>
              </a:buClr>
              <a:buSzPct val="130000"/>
              <a:defRPr/>
            </a:pPr>
            <a:r>
              <a:rPr lang="en-US" sz="1200" dirty="0">
                <a:solidFill>
                  <a:srgbClr val="2A2D33"/>
                </a:solidFill>
                <a:latin typeface="Open Sans"/>
                <a:ea typeface="Helvetica" charset="0"/>
                <a:cs typeface="Helvetica" charset="0"/>
              </a:rPr>
              <a:t> Prompts  - no need for user entry</a:t>
            </a:r>
          </a:p>
          <a:p>
            <a:pPr defTabSz="685628" fontAlgn="base">
              <a:lnSpc>
                <a:spcPct val="150000"/>
              </a:lnSpc>
              <a:spcBef>
                <a:spcPct val="50000"/>
              </a:spcBef>
              <a:spcAft>
                <a:spcPct val="0"/>
              </a:spcAft>
              <a:buClr>
                <a:srgbClr val="5CE600"/>
              </a:buClr>
              <a:buSzPct val="130000"/>
              <a:defRPr/>
            </a:pPr>
            <a:r>
              <a:rPr lang="en-US" sz="1200" dirty="0">
                <a:solidFill>
                  <a:srgbClr val="2A2D33"/>
                </a:solidFill>
                <a:latin typeface="Open Sans"/>
                <a:ea typeface="Helvetica" charset="0"/>
                <a:cs typeface="Helvetica" charset="0"/>
              </a:rPr>
              <a:t> Cards</a:t>
            </a:r>
          </a:p>
          <a:p>
            <a:pPr defTabSz="685628" fontAlgn="base">
              <a:lnSpc>
                <a:spcPct val="150000"/>
              </a:lnSpc>
              <a:spcBef>
                <a:spcPct val="50000"/>
              </a:spcBef>
              <a:spcAft>
                <a:spcPct val="0"/>
              </a:spcAft>
              <a:buClr>
                <a:srgbClr val="5CE600"/>
              </a:buClr>
              <a:buSzPct val="130000"/>
              <a:defRPr/>
            </a:pPr>
            <a:r>
              <a:rPr lang="en-US" sz="1200" dirty="0">
                <a:solidFill>
                  <a:srgbClr val="2A2D33"/>
                </a:solidFill>
                <a:latin typeface="Open Sans"/>
                <a:ea typeface="Helvetica" charset="0"/>
                <a:cs typeface="Helvetica" charset="0"/>
              </a:rPr>
              <a:t> Dialogs</a:t>
            </a:r>
          </a:p>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24</a:t>
            </a:fld>
            <a:endParaRPr lang="en-US"/>
          </a:p>
        </p:txBody>
      </p:sp>
    </p:spTree>
    <p:extLst>
      <p:ext uri="{BB962C8B-B14F-4D97-AF65-F5344CB8AC3E}">
        <p14:creationId xmlns:p14="http://schemas.microsoft.com/office/powerpoint/2010/main" val="2423546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I want to thank our sponsors and the organizers who picked up my session.</a:t>
            </a:r>
          </a:p>
          <a:p>
            <a:endParaRPr lang="en-US" dirty="0"/>
          </a:p>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3</a:t>
            </a:fld>
            <a:endParaRPr lang="en-US"/>
          </a:p>
        </p:txBody>
      </p:sp>
    </p:spTree>
    <p:extLst>
      <p:ext uri="{BB962C8B-B14F-4D97-AF65-F5344CB8AC3E}">
        <p14:creationId xmlns:p14="http://schemas.microsoft.com/office/powerpoint/2010/main" val="313463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25</a:t>
            </a:fld>
            <a:endParaRPr lang="en-US"/>
          </a:p>
        </p:txBody>
      </p:sp>
    </p:spTree>
    <p:extLst>
      <p:ext uri="{BB962C8B-B14F-4D97-AF65-F5344CB8AC3E}">
        <p14:creationId xmlns:p14="http://schemas.microsoft.com/office/powerpoint/2010/main" val="883958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Adaptive Cards are an open card exchange format enabling developers to exchange UI content in a common and consistent way.</a:t>
            </a:r>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26</a:t>
            </a:fld>
            <a:endParaRPr lang="en-US"/>
          </a:p>
        </p:txBody>
      </p:sp>
    </p:spTree>
    <p:extLst>
      <p:ext uri="{BB962C8B-B14F-4D97-AF65-F5344CB8AC3E}">
        <p14:creationId xmlns:p14="http://schemas.microsoft.com/office/powerpoint/2010/main" val="3181865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Adaptive Cards are an open card exchange format enabling developers to exchange UI content in a common and consistent way.</a:t>
            </a:r>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27</a:t>
            </a:fld>
            <a:endParaRPr lang="en-US"/>
          </a:p>
        </p:txBody>
      </p:sp>
    </p:spTree>
    <p:extLst>
      <p:ext uri="{BB962C8B-B14F-4D97-AF65-F5344CB8AC3E}">
        <p14:creationId xmlns:p14="http://schemas.microsoft.com/office/powerpoint/2010/main" val="314002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Thankful to this conference &lt;3 </a:t>
            </a:r>
          </a:p>
          <a:p>
            <a:endParaRPr lang="en-US" dirty="0"/>
          </a:p>
          <a:p>
            <a:endParaRPr lang="en-US" dirty="0"/>
          </a:p>
          <a:p>
            <a:r>
              <a:rPr lang="en-US" dirty="0"/>
              <a:t>About me</a:t>
            </a:r>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4</a:t>
            </a:fld>
            <a:endParaRPr lang="en-US"/>
          </a:p>
        </p:txBody>
      </p:sp>
    </p:spTree>
    <p:extLst>
      <p:ext uri="{BB962C8B-B14F-4D97-AF65-F5344CB8AC3E}">
        <p14:creationId xmlns:p14="http://schemas.microsoft.com/office/powerpoint/2010/main" val="3399367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b="0" i="0" u="none" strike="noStrike" kern="1200" baseline="30000" dirty="0">
              <a:solidFill>
                <a:schemeClr val="tx1"/>
              </a:solidFill>
              <a:effectLst/>
              <a:latin typeface="+mn-lt"/>
              <a:ea typeface="+mn-ea"/>
              <a:cs typeface="+mn-cs"/>
            </a:endParaRPr>
          </a:p>
          <a:p>
            <a:endParaRPr lang="en-US" sz="1200" b="0" i="0" u="none" strike="noStrike" kern="1200" baseline="300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ELIZA is an early natural language processing computer program created from 1964 to 1966</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Created to demonstrate the superficiality of communication between human</a:t>
            </a:r>
            <a:r>
              <a:rPr lang="en-US" sz="1200" b="0" i="0" kern="1200" dirty="0">
                <a:solidFill>
                  <a:schemeClr val="tx1"/>
                </a:solidFill>
                <a:effectLst/>
                <a:latin typeface="+mn-lt"/>
                <a:ea typeface="+mn-ea"/>
                <a:cs typeface="+mn-cs"/>
              </a:rPr>
              <a:t>s and machines, Eliza simulated conversation by using a </a:t>
            </a:r>
            <a:r>
              <a:rPr lang="en-US" sz="1200" b="1" i="0" kern="1200" dirty="0">
                <a:solidFill>
                  <a:schemeClr val="tx1"/>
                </a:solidFill>
                <a:effectLst/>
                <a:latin typeface="+mn-lt"/>
                <a:ea typeface="+mn-ea"/>
                <a:cs typeface="+mn-cs"/>
              </a:rPr>
              <a:t>'pattern matching' and substitution methodology that gave users an illusion of understanding on the part of the program, but had no built in framework for contextualizing events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Directives on how to interact were provided by 'scripts', written originally in MAD-Slip, which allowed ELIZA to process user inputs and engage in discourse following the rules and directions of the script. The most famous script, DOCTOR, simulated a Rogerian psychotherapist (in particular, Carl Rogers, who was well-known for simply parroting back at patients what they'd just said)and used rules, dictated in the script, to respond with non-directional questions to user inputs.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As such, ELIZA was one of the first chatterbots and one of the first programs capable of attempting the Turing Test.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Turing</a:t>
            </a:r>
            <a:r>
              <a:rPr lang="en-US" sz="1200" b="0" i="0" kern="1200" dirty="0">
                <a:solidFill>
                  <a:schemeClr val="tx1"/>
                </a:solidFill>
                <a:effectLst/>
                <a:latin typeface="+mn-lt"/>
                <a:ea typeface="+mn-ea"/>
                <a:cs typeface="+mn-cs"/>
              </a:rPr>
              <a:t> proposed that a human evaluator would judge natural language conversations between a human and a machine designed to generate human-like responses. The evaluator would be aware that one of the two partners in conversation is a machine, and all participants would be separated from one another. The conversation would be limited to a text-only channel such as a computer keyboard and screen so the result would not depend on the machine's ability to render words as speech. The test results do not depend on the machine's ability to give correct answers to questions, only how closely its answers resemble those a human would give.</a:t>
            </a:r>
          </a:p>
          <a:p>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r>
              <a:rPr lang="it-IT" sz="1200" b="0" i="0" kern="1200" dirty="0" err="1">
                <a:solidFill>
                  <a:schemeClr val="tx1"/>
                </a:solidFill>
                <a:effectLst/>
                <a:latin typeface="+mn-lt"/>
                <a:ea typeface="+mn-ea"/>
                <a:cs typeface="+mn-cs"/>
              </a:rPr>
              <a:t>Cleverbot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was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different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because</a:t>
            </a:r>
            <a:r>
              <a:rPr lang="it-IT" sz="1200" b="0" i="0" kern="1200" dirty="0">
                <a:solidFill>
                  <a:schemeClr val="tx1"/>
                </a:solidFill>
                <a:effectLst/>
                <a:latin typeface="+mn-lt"/>
                <a:ea typeface="+mn-ea"/>
                <a:cs typeface="+mn-cs"/>
              </a:rPr>
              <a:t> the user </a:t>
            </a:r>
            <a:r>
              <a:rPr lang="it-IT" sz="1200" b="0" i="0" kern="1200" dirty="0" err="1">
                <a:solidFill>
                  <a:schemeClr val="tx1"/>
                </a:solidFill>
                <a:effectLst/>
                <a:latin typeface="+mn-lt"/>
                <a:ea typeface="+mn-ea"/>
                <a:cs typeface="+mn-cs"/>
              </a:rPr>
              <a:t>didn’t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speak</a:t>
            </a:r>
            <a:r>
              <a:rPr lang="it-IT" sz="1200" b="0" i="0" kern="1200" dirty="0">
                <a:solidFill>
                  <a:schemeClr val="tx1"/>
                </a:solidFill>
                <a:effectLst/>
                <a:latin typeface="+mn-lt"/>
                <a:ea typeface="+mn-ea"/>
                <a:cs typeface="+mn-cs"/>
              </a:rPr>
              <a:t> to a </a:t>
            </a:r>
            <a:r>
              <a:rPr lang="it-IT" sz="1200" b="0" i="0" kern="1200" dirty="0" err="1">
                <a:solidFill>
                  <a:schemeClr val="tx1"/>
                </a:solidFill>
                <a:effectLst/>
                <a:latin typeface="+mn-lt"/>
                <a:ea typeface="+mn-ea"/>
                <a:cs typeface="+mn-cs"/>
              </a:rPr>
              <a:t>program</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when</a:t>
            </a:r>
            <a:r>
              <a:rPr lang="it-IT" sz="1200" b="0" i="0" kern="1200" dirty="0">
                <a:solidFill>
                  <a:schemeClr val="tx1"/>
                </a:solidFill>
                <a:effectLst/>
                <a:latin typeface="+mn-lt"/>
                <a:ea typeface="+mn-ea"/>
                <a:cs typeface="+mn-cs"/>
              </a:rPr>
              <a:t> he </a:t>
            </a:r>
            <a:r>
              <a:rPr lang="it-IT" sz="1200" b="0" i="0" kern="1200" dirty="0" err="1">
                <a:solidFill>
                  <a:schemeClr val="tx1"/>
                </a:solidFill>
                <a:effectLst/>
                <a:latin typeface="+mn-lt"/>
                <a:ea typeface="+mn-ea"/>
                <a:cs typeface="+mn-cs"/>
              </a:rPr>
              <a:t>enters</a:t>
            </a:r>
            <a:r>
              <a:rPr lang="it-IT" sz="1200" b="0" i="0" kern="1200" dirty="0">
                <a:solidFill>
                  <a:schemeClr val="tx1"/>
                </a:solidFill>
                <a:effectLst/>
                <a:latin typeface="+mn-lt"/>
                <a:ea typeface="+mn-ea"/>
                <a:cs typeface="+mn-cs"/>
              </a:rPr>
              <a:t> the text. </a:t>
            </a:r>
            <a:r>
              <a:rPr lang="it-IT" sz="1200" b="0" i="0" kern="1200" dirty="0" err="1">
                <a:solidFill>
                  <a:schemeClr val="tx1"/>
                </a:solidFill>
                <a:effectLst/>
                <a:latin typeface="+mn-lt"/>
                <a:ea typeface="+mn-ea"/>
                <a:cs typeface="+mn-cs"/>
              </a:rPr>
              <a:t>Cleverbot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based</a:t>
            </a:r>
            <a:r>
              <a:rPr lang="it-IT" sz="1200" b="0" i="0" kern="1200" dirty="0">
                <a:solidFill>
                  <a:schemeClr val="tx1"/>
                </a:solidFill>
                <a:effectLst/>
                <a:latin typeface="+mn-lt"/>
                <a:ea typeface="+mn-ea"/>
                <a:cs typeface="+mn-cs"/>
              </a:rPr>
              <a:t> on </a:t>
            </a:r>
            <a:r>
              <a:rPr lang="it-IT" sz="1200" b="0" i="0" kern="1200" dirty="0" err="1">
                <a:solidFill>
                  <a:schemeClr val="tx1"/>
                </a:solidFill>
                <a:effectLst/>
                <a:latin typeface="+mn-lt"/>
                <a:ea typeface="+mn-ea"/>
                <a:cs typeface="+mn-cs"/>
              </a:rPr>
              <a:t>previous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conversations</a:t>
            </a:r>
            <a:r>
              <a:rPr lang="it-IT" sz="1200" b="0" i="0" kern="1200" dirty="0">
                <a:solidFill>
                  <a:schemeClr val="tx1"/>
                </a:solidFill>
                <a:effectLst/>
                <a:latin typeface="+mn-lt"/>
                <a:ea typeface="+mn-ea"/>
                <a:cs typeface="+mn-cs"/>
              </a:rPr>
              <a:t> – </a:t>
            </a:r>
            <a:r>
              <a:rPr lang="it-IT" sz="1200" b="0" i="0" kern="1200" dirty="0" err="1">
                <a:solidFill>
                  <a:schemeClr val="tx1"/>
                </a:solidFill>
                <a:effectLst/>
                <a:latin typeface="+mn-lt"/>
                <a:ea typeface="+mn-ea"/>
                <a:cs typeface="+mn-cs"/>
              </a:rPr>
              <a:t>it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was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stated</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speaking</a:t>
            </a:r>
            <a:r>
              <a:rPr lang="it-IT" sz="1200" b="0" i="0" kern="1200" dirty="0">
                <a:solidFill>
                  <a:schemeClr val="tx1"/>
                </a:solidFill>
                <a:effectLst/>
                <a:latin typeface="+mn-lt"/>
                <a:ea typeface="+mn-ea"/>
                <a:cs typeface="+mn-cs"/>
              </a:rPr>
              <a:t> with </a:t>
            </a:r>
            <a:r>
              <a:rPr lang="it-IT" sz="1200" b="0" i="0" kern="1200" dirty="0" err="1">
                <a:solidFill>
                  <a:schemeClr val="tx1"/>
                </a:solidFill>
                <a:effectLst/>
                <a:latin typeface="+mn-lt"/>
                <a:ea typeface="+mn-ea"/>
                <a:cs typeface="+mn-cs"/>
              </a:rPr>
              <a:t>Clever</a:t>
            </a:r>
            <a:r>
              <a:rPr lang="it-IT" sz="1200" b="0" i="0" kern="1200" dirty="0">
                <a:solidFill>
                  <a:schemeClr val="tx1"/>
                </a:solidFill>
                <a:effectLst/>
                <a:latin typeface="+mn-lt"/>
                <a:ea typeface="+mn-ea"/>
                <a:cs typeface="+mn-cs"/>
              </a:rPr>
              <a:t> bot </a:t>
            </a:r>
            <a:r>
              <a:rPr lang="it-IT" sz="1200" b="0" i="0" kern="1200" dirty="0" err="1">
                <a:solidFill>
                  <a:schemeClr val="tx1"/>
                </a:solidFill>
                <a:effectLst/>
                <a:latin typeface="+mn-lt"/>
                <a:ea typeface="+mn-ea"/>
                <a:cs typeface="+mn-cs"/>
              </a:rPr>
              <a:t>was</a:t>
            </a:r>
            <a:r>
              <a:rPr lang="it-IT" sz="1200" b="0" i="0" kern="1200" dirty="0">
                <a:solidFill>
                  <a:schemeClr val="tx1"/>
                </a:solidFill>
                <a:effectLst/>
                <a:latin typeface="+mn-lt"/>
                <a:ea typeface="+mn-ea"/>
                <a:cs typeface="+mn-cs"/>
              </a:rPr>
              <a:t> like </a:t>
            </a:r>
            <a:r>
              <a:rPr lang="it-IT" sz="1200" b="0" i="0" kern="1200" dirty="0" err="1">
                <a:solidFill>
                  <a:schemeClr val="tx1"/>
                </a:solidFill>
                <a:effectLst/>
                <a:latin typeface="+mn-lt"/>
                <a:ea typeface="+mn-ea"/>
                <a:cs typeface="+mn-cs"/>
              </a:rPr>
              <a:t>speaking</a:t>
            </a:r>
            <a:r>
              <a:rPr lang="it-IT" sz="1200" b="0" i="0" kern="1200" dirty="0">
                <a:solidFill>
                  <a:schemeClr val="tx1"/>
                </a:solidFill>
                <a:effectLst/>
                <a:latin typeface="+mn-lt"/>
                <a:ea typeface="+mn-ea"/>
                <a:cs typeface="+mn-cs"/>
              </a:rPr>
              <a:t> to the </a:t>
            </a:r>
            <a:r>
              <a:rPr lang="it-IT" sz="1200" b="0" i="0" kern="1200" dirty="0" err="1">
                <a:solidFill>
                  <a:schemeClr val="tx1"/>
                </a:solidFill>
                <a:effectLst/>
                <a:latin typeface="+mn-lt"/>
                <a:ea typeface="+mn-ea"/>
                <a:cs typeface="+mn-cs"/>
              </a:rPr>
              <a:t>whole</a:t>
            </a:r>
            <a:r>
              <a:rPr lang="it-IT" sz="1200" b="0" i="0" kern="1200" dirty="0">
                <a:solidFill>
                  <a:schemeClr val="tx1"/>
                </a:solidFill>
                <a:effectLst/>
                <a:latin typeface="+mn-lt"/>
                <a:ea typeface="+mn-ea"/>
                <a:cs typeface="+mn-cs"/>
              </a:rPr>
              <a:t> internet community</a:t>
            </a:r>
          </a:p>
        </p:txBody>
      </p:sp>
      <p:sp>
        <p:nvSpPr>
          <p:cNvPr id="4" name="Slide Number Placeholder 3"/>
          <p:cNvSpPr>
            <a:spLocks noGrp="1"/>
          </p:cNvSpPr>
          <p:nvPr>
            <p:ph type="sldNum" sz="quarter" idx="5"/>
          </p:nvPr>
        </p:nvSpPr>
        <p:spPr/>
        <p:txBody>
          <a:bodyPr/>
          <a:lstStyle/>
          <a:p>
            <a:fld id="{AE0CB494-15EE-44E0-BDC7-1AE23264A454}" type="slidenum">
              <a:rPr lang="en-US" smtClean="0"/>
              <a:t>5</a:t>
            </a:fld>
            <a:endParaRPr lang="en-US"/>
          </a:p>
        </p:txBody>
      </p:sp>
    </p:spTree>
    <p:extLst>
      <p:ext uri="{BB962C8B-B14F-4D97-AF65-F5344CB8AC3E}">
        <p14:creationId xmlns:p14="http://schemas.microsoft.com/office/powerpoint/2010/main" val="3399367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Chat experience</a:t>
            </a:r>
          </a:p>
          <a:p>
            <a:endParaRPr lang="en-US" dirty="0"/>
          </a:p>
          <a:p>
            <a:endParaRPr lang="en-US" dirty="0"/>
          </a:p>
          <a:p>
            <a:r>
              <a:rPr lang="en-US" dirty="0"/>
              <a:t>Build, 50 years after</a:t>
            </a:r>
          </a:p>
        </p:txBody>
      </p:sp>
      <p:sp>
        <p:nvSpPr>
          <p:cNvPr id="4" name="Slide Number Placeholder 3"/>
          <p:cNvSpPr>
            <a:spLocks noGrp="1"/>
          </p:cNvSpPr>
          <p:nvPr>
            <p:ph type="sldNum" sz="quarter" idx="5"/>
          </p:nvPr>
        </p:nvSpPr>
        <p:spPr/>
        <p:txBody>
          <a:bodyPr/>
          <a:lstStyle/>
          <a:p>
            <a:fld id="{AE0CB494-15EE-44E0-BDC7-1AE23264A454}" type="slidenum">
              <a:rPr lang="en-US" smtClean="0"/>
              <a:t>6</a:t>
            </a:fld>
            <a:endParaRPr lang="en-US"/>
          </a:p>
        </p:txBody>
      </p:sp>
    </p:spTree>
    <p:extLst>
      <p:ext uri="{BB962C8B-B14F-4D97-AF65-F5344CB8AC3E}">
        <p14:creationId xmlns:p14="http://schemas.microsoft.com/office/powerpoint/2010/main" val="246587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are different kinds of bots, and I will focus today on chatbots, but what is exactly a bot ? Even if bots are something very generic defined as a </a:t>
            </a:r>
            <a:r>
              <a:rPr lang="en-US" i="1" dirty="0"/>
              <a:t>computer program that can perform repetitive tasks</a:t>
            </a:r>
            <a:r>
              <a:rPr lang="en-US" dirty="0"/>
              <a:t>, I am not referring to physical bots or robots, such as Roomba, the cleaning robot that your cat loves to go around on, but I am talking about the conversational bots. Conversational bots can also perform repetitive tasks and ideally they have a conversation with you in an humanish 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Repetitive tasks, not for humans – creative tasks.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you might have </a:t>
            </a:r>
            <a:r>
              <a:rPr lang="en-US" dirty="0" err="1"/>
              <a:t>alexa</a:t>
            </a:r>
            <a:r>
              <a:rPr lang="en-US" dirty="0"/>
              <a:t> or </a:t>
            </a:r>
            <a:r>
              <a:rPr lang="en-US" dirty="0" err="1"/>
              <a:t>siri</a:t>
            </a:r>
            <a:r>
              <a:rPr lang="en-US" dirty="0"/>
              <a:t> or google home , do you think they are bot ? They are more, they are digital </a:t>
            </a:r>
            <a:r>
              <a:rPr lang="en-US" dirty="0" err="1"/>
              <a:t>assitants</a:t>
            </a:r>
            <a:r>
              <a:rPr lang="en-US" dirty="0"/>
              <a:t> – also Cortana is one of them.</a:t>
            </a:r>
          </a:p>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7</a:t>
            </a:fld>
            <a:endParaRPr lang="en-US"/>
          </a:p>
        </p:txBody>
      </p:sp>
    </p:spTree>
    <p:extLst>
      <p:ext uri="{BB962C8B-B14F-4D97-AF65-F5344CB8AC3E}">
        <p14:creationId xmlns:p14="http://schemas.microsoft.com/office/powerpoint/2010/main" val="1923289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Conversation as a Platform became after that a </a:t>
            </a:r>
            <a:r>
              <a:rPr lang="en-US" b="1" dirty="0"/>
              <a:t>new way of thinking </a:t>
            </a:r>
            <a:r>
              <a:rPr lang="en-US" dirty="0"/>
              <a:t>after introducing the language as a new </a:t>
            </a:r>
            <a:r>
              <a:rPr lang="en-US" dirty="0" err="1"/>
              <a:t>ui</a:t>
            </a:r>
            <a:r>
              <a:rPr lang="en-US" dirty="0"/>
              <a:t>, digital assistants as apps and intelligence was infused to all the interactions, creating a new canvas for </a:t>
            </a:r>
            <a:r>
              <a:rPr lang="en-US" dirty="0" err="1"/>
              <a:t>devs</a:t>
            </a:r>
            <a:r>
              <a:rPr lang="en-US" dirty="0"/>
              <a:t>, new opportunities for business and also for the communities, by introducing a new way to access, discover and interact. </a:t>
            </a:r>
          </a:p>
          <a:p>
            <a:r>
              <a:rPr lang="en-US" sz="1200" b="0" i="0" kern="1200" dirty="0">
                <a:solidFill>
                  <a:schemeClr val="tx1"/>
                </a:solidFill>
                <a:effectLst/>
                <a:latin typeface="+mn-lt"/>
                <a:ea typeface="+mn-ea"/>
                <a:cs typeface="+mn-cs"/>
              </a:rPr>
              <a:t>Chatbots are changing online user experiences, moving users away from complex websites and apps with structured menus to a </a:t>
            </a:r>
            <a:r>
              <a:rPr lang="en-US" sz="1200" b="1" i="0" kern="1200" dirty="0">
                <a:solidFill>
                  <a:schemeClr val="tx1"/>
                </a:solidFill>
                <a:effectLst/>
                <a:latin typeface="+mn-lt"/>
                <a:ea typeface="+mn-ea"/>
                <a:cs typeface="+mn-cs"/>
              </a:rPr>
              <a:t>simplified command-line interface </a:t>
            </a:r>
            <a:r>
              <a:rPr lang="en-US" sz="1200" b="0" i="0" kern="1200" dirty="0">
                <a:solidFill>
                  <a:schemeClr val="tx1"/>
                </a:solidFill>
                <a:effectLst/>
                <a:latin typeface="+mn-lt"/>
                <a:ea typeface="+mn-ea"/>
                <a:cs typeface="+mn-cs"/>
              </a:rPr>
              <a:t>that are adjustable for everyone.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8</a:t>
            </a:fld>
            <a:endParaRPr lang="en-US"/>
          </a:p>
        </p:txBody>
      </p:sp>
    </p:spTree>
    <p:extLst>
      <p:ext uri="{BB962C8B-B14F-4D97-AF65-F5344CB8AC3E}">
        <p14:creationId xmlns:p14="http://schemas.microsoft.com/office/powerpoint/2010/main" val="909727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Save on costs</a:t>
            </a:r>
          </a:p>
          <a:p>
            <a:endParaRPr lang="en-US" dirty="0"/>
          </a:p>
          <a:p>
            <a:endParaRPr lang="en-US" dirty="0"/>
          </a:p>
          <a:p>
            <a:r>
              <a:rPr lang="en-US" dirty="0"/>
              <a:t>Bots are principally created to do repetitive things so people and developers can do more creative tasks like creating a bot.</a:t>
            </a:r>
          </a:p>
        </p:txBody>
      </p:sp>
      <p:sp>
        <p:nvSpPr>
          <p:cNvPr id="4" name="Slide Number Placeholder 3"/>
          <p:cNvSpPr>
            <a:spLocks noGrp="1"/>
          </p:cNvSpPr>
          <p:nvPr>
            <p:ph type="sldNum" sz="quarter" idx="5"/>
          </p:nvPr>
        </p:nvSpPr>
        <p:spPr/>
        <p:txBody>
          <a:bodyPr/>
          <a:lstStyle/>
          <a:p>
            <a:fld id="{AE0CB494-15EE-44E0-BDC7-1AE23264A454}" type="slidenum">
              <a:rPr lang="en-US" smtClean="0"/>
              <a:t>9</a:t>
            </a:fld>
            <a:endParaRPr lang="en-US"/>
          </a:p>
        </p:txBody>
      </p:sp>
    </p:spTree>
    <p:extLst>
      <p:ext uri="{BB962C8B-B14F-4D97-AF65-F5344CB8AC3E}">
        <p14:creationId xmlns:p14="http://schemas.microsoft.com/office/powerpoint/2010/main" val="62054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as the name itself, conversational bots are bots where you have a conversation with. </a:t>
            </a:r>
          </a:p>
          <a:p>
            <a:r>
              <a:rPr lang="en-US" dirty="0"/>
              <a:t>Then it may pop-up a curious question, nowadays voice assistants are so popular. Most of us might have </a:t>
            </a:r>
            <a:r>
              <a:rPr lang="en-US" dirty="0" err="1"/>
              <a:t>siri</a:t>
            </a:r>
            <a:r>
              <a:rPr lang="en-US" dirty="0"/>
              <a:t>, google home or Alexa. Myself I have Alexa that also turned on the lights or set the temperature for me. But do you think they are bots ? 	They are sort of … but they are called Agents as they are the front end of a bot. </a:t>
            </a:r>
          </a:p>
          <a:p>
            <a:r>
              <a:rPr lang="en-US" dirty="0"/>
              <a:t>So a bot does something very concrete, so when I say ‘Alexa, buy me a train ticket to Milano’ , the actual action of buying something, that is what a bot does. </a:t>
            </a:r>
          </a:p>
          <a:p>
            <a:r>
              <a:rPr lang="en-US" dirty="0"/>
              <a:t>No matter how you ask it, even verbally or by typing something, you want that the bot does something for you, hopefully with a immersive user experience. Your bot app can be present in multiple channels and you expect that the bot is intelligent, but this last part is up to us, developers. You can have a very dumb bot, that answers always the same thing, but ideally you should try to make them more flexible and human-likely.</a:t>
            </a:r>
          </a:p>
          <a:p>
            <a:endParaRPr lang="en-US" dirty="0"/>
          </a:p>
          <a:p>
            <a:endParaRPr lang="en-US" dirty="0"/>
          </a:p>
        </p:txBody>
      </p:sp>
      <p:sp>
        <p:nvSpPr>
          <p:cNvPr id="4" name="Slide Number Placeholder 3"/>
          <p:cNvSpPr>
            <a:spLocks noGrp="1"/>
          </p:cNvSpPr>
          <p:nvPr>
            <p:ph type="sldNum" sz="quarter" idx="5"/>
          </p:nvPr>
        </p:nvSpPr>
        <p:spPr/>
        <p:txBody>
          <a:bodyPr/>
          <a:lstStyle/>
          <a:p>
            <a:fld id="{AE0CB494-15EE-44E0-BDC7-1AE23264A454}" type="slidenum">
              <a:rPr lang="en-US" smtClean="0"/>
              <a:t>10</a:t>
            </a:fld>
            <a:endParaRPr lang="en-US"/>
          </a:p>
        </p:txBody>
      </p:sp>
    </p:spTree>
    <p:extLst>
      <p:ext uri="{BB962C8B-B14F-4D97-AF65-F5344CB8AC3E}">
        <p14:creationId xmlns:p14="http://schemas.microsoft.com/office/powerpoint/2010/main" val="275261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C4FF75-4999-6A4C-87D7-5FCC59BDBB2A}"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32740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4FF75-4999-6A4C-87D7-5FCC59BDBB2A}"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1565551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4FF75-4999-6A4C-87D7-5FCC59BDBB2A}"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708436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4FF75-4999-6A4C-87D7-5FCC59BDBB2A}"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1573442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C4FF75-4999-6A4C-87D7-5FCC59BDBB2A}"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532913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C4FF75-4999-6A4C-87D7-5FCC59BDBB2A}"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137607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C4FF75-4999-6A4C-87D7-5FCC59BDBB2A}" type="datetimeFigureOut">
              <a:rPr lang="en-US" smtClean="0"/>
              <a:t>10/1/2020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135478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C4FF75-4999-6A4C-87D7-5FCC59BDBB2A}" type="datetimeFigureOut">
              <a:rPr lang="en-US" smtClean="0"/>
              <a:t>10/1/2020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1664773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4FF75-4999-6A4C-87D7-5FCC59BDBB2A}" type="datetimeFigureOut">
              <a:rPr lang="en-US" smtClean="0"/>
              <a:t>10/1/2020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817227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C4FF75-4999-6A4C-87D7-5FCC59BDBB2A}"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3161418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C4FF75-4999-6A4C-87D7-5FCC59BDBB2A}"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465283-5C69-8B40-A656-9B65A9E0D5BD}" type="slidenum">
              <a:rPr lang="en-US" smtClean="0"/>
              <a:t>‹#›</a:t>
            </a:fld>
            <a:endParaRPr lang="en-US"/>
          </a:p>
        </p:txBody>
      </p:sp>
    </p:spTree>
    <p:extLst>
      <p:ext uri="{BB962C8B-B14F-4D97-AF65-F5344CB8AC3E}">
        <p14:creationId xmlns:p14="http://schemas.microsoft.com/office/powerpoint/2010/main" val="238871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2720391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9.sv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63.sv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6D6D8D-FD1E-834C-9E4A-59E51F366DA8}"/>
              </a:ext>
            </a:extLst>
          </p:cNvPr>
          <p:cNvSpPr/>
          <p:nvPr/>
        </p:nvSpPr>
        <p:spPr>
          <a:xfrm>
            <a:off x="0" y="6198860"/>
            <a:ext cx="12192000" cy="659140"/>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96B21F0-530B-1E4C-969E-EDB45970A488}"/>
              </a:ext>
            </a:extLst>
          </p:cNvPr>
          <p:cNvSpPr txBox="1">
            <a:spLocks/>
          </p:cNvSpPr>
          <p:nvPr/>
        </p:nvSpPr>
        <p:spPr>
          <a:xfrm>
            <a:off x="3905761" y="6365659"/>
            <a:ext cx="4380477" cy="3714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en-US" sz="2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XamExpertDay</a:t>
            </a:r>
            <a:endPar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Graphic 7">
            <a:extLst>
              <a:ext uri="{FF2B5EF4-FFF2-40B4-BE49-F238E27FC236}">
                <a16:creationId xmlns:a16="http://schemas.microsoft.com/office/drawing/2014/main" id="{BA6A4123-305B-CA46-BF33-19D78C9155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4749" y="825394"/>
            <a:ext cx="4762500" cy="4762500"/>
          </a:xfrm>
          <a:prstGeom prst="rect">
            <a:avLst/>
          </a:prstGeom>
        </p:spPr>
      </p:pic>
    </p:spTree>
    <p:extLst>
      <p:ext uri="{BB962C8B-B14F-4D97-AF65-F5344CB8AC3E}">
        <p14:creationId xmlns:p14="http://schemas.microsoft.com/office/powerpoint/2010/main" val="3841879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64651B-243D-4672-8817-DD35D7C85D83}"/>
              </a:ext>
            </a:extLst>
          </p:cNvPr>
          <p:cNvSpPr txBox="1"/>
          <p:nvPr/>
        </p:nvSpPr>
        <p:spPr>
          <a:xfrm>
            <a:off x="461756" y="1508697"/>
            <a:ext cx="2627066" cy="584775"/>
          </a:xfrm>
          <a:prstGeom prst="rect">
            <a:avLst/>
          </a:prstGeom>
          <a:noFill/>
        </p:spPr>
        <p:txBody>
          <a:bodyPr wrap="none" rtlCol="0">
            <a:spAutoFit/>
          </a:bodyPr>
          <a:lstStyle/>
          <a:p>
            <a:pPr defTabSz="685611" fontAlgn="base">
              <a:spcBef>
                <a:spcPct val="50000"/>
              </a:spcBef>
              <a:spcAft>
                <a:spcPct val="0"/>
              </a:spcAft>
              <a:buClr>
                <a:srgbClr val="5CE600"/>
              </a:buClr>
              <a:buSzPct val="130000"/>
              <a:defRPr/>
            </a:pPr>
            <a:r>
              <a:rPr lang="en-US" sz="3200" dirty="0">
                <a:solidFill>
                  <a:srgbClr val="2A2D33"/>
                </a:solidFill>
                <a:latin typeface="Open Sans" panose="020B0606030504020204"/>
                <a:ea typeface="Helvetica" charset="0"/>
                <a:cs typeface="Helvetica" charset="0"/>
              </a:rPr>
              <a:t>Bots </a:t>
            </a:r>
            <a:r>
              <a:rPr lang="en-US" sz="3200" dirty="0">
                <a:solidFill>
                  <a:srgbClr val="2E3C7E"/>
                </a:solidFill>
                <a:latin typeface="Open Sans" panose="020B0606030504020204"/>
                <a:ea typeface="Helvetica" charset="0"/>
                <a:cs typeface="Helvetica" charset="0"/>
              </a:rPr>
              <a:t>are</a:t>
            </a:r>
            <a:r>
              <a:rPr lang="en-US" sz="3200" dirty="0">
                <a:solidFill>
                  <a:srgbClr val="2A2D33"/>
                </a:solidFill>
                <a:latin typeface="Open Sans" panose="020B0606030504020204"/>
                <a:ea typeface="Helvetica" charset="0"/>
                <a:cs typeface="Helvetica" charset="0"/>
              </a:rPr>
              <a:t> apps</a:t>
            </a:r>
          </a:p>
        </p:txBody>
      </p:sp>
      <p:sp>
        <p:nvSpPr>
          <p:cNvPr id="5" name="TextBox 4">
            <a:extLst>
              <a:ext uri="{FF2B5EF4-FFF2-40B4-BE49-F238E27FC236}">
                <a16:creationId xmlns:a16="http://schemas.microsoft.com/office/drawing/2014/main" id="{825501A9-58F2-49B9-8EB7-4E1AD7E70F0A}"/>
              </a:ext>
            </a:extLst>
          </p:cNvPr>
          <p:cNvSpPr txBox="1"/>
          <p:nvPr/>
        </p:nvSpPr>
        <p:spPr>
          <a:xfrm>
            <a:off x="461756" y="4058207"/>
            <a:ext cx="5091458" cy="584775"/>
          </a:xfrm>
          <a:prstGeom prst="rect">
            <a:avLst/>
          </a:prstGeom>
          <a:noFill/>
        </p:spPr>
        <p:txBody>
          <a:bodyPr wrap="none" rtlCol="0">
            <a:spAutoFit/>
          </a:bodyPr>
          <a:lstStyle/>
          <a:p>
            <a:pPr defTabSz="685611" fontAlgn="base">
              <a:spcBef>
                <a:spcPct val="50000"/>
              </a:spcBef>
              <a:spcAft>
                <a:spcPct val="0"/>
              </a:spcAft>
              <a:buClr>
                <a:srgbClr val="5CE600"/>
              </a:buClr>
              <a:buSzPct val="130000"/>
              <a:defRPr/>
            </a:pPr>
            <a:r>
              <a:rPr lang="en-US" sz="3200" dirty="0">
                <a:solidFill>
                  <a:srgbClr val="2A2D33"/>
                </a:solidFill>
                <a:latin typeface="Open Sans" panose="020B0606030504020204"/>
                <a:ea typeface="Helvetica" charset="0"/>
                <a:cs typeface="Helvetica" charset="0"/>
              </a:rPr>
              <a:t>Bots </a:t>
            </a:r>
            <a:r>
              <a:rPr lang="en-US" sz="3200" dirty="0">
                <a:solidFill>
                  <a:srgbClr val="2E3C7E"/>
                </a:solidFill>
                <a:latin typeface="Open Sans" panose="020B0606030504020204"/>
                <a:ea typeface="Helvetica" charset="0"/>
                <a:cs typeface="Helvetica" charset="0"/>
              </a:rPr>
              <a:t>should</a:t>
            </a:r>
            <a:r>
              <a:rPr lang="en-US" sz="3200" dirty="0">
                <a:solidFill>
                  <a:srgbClr val="2A2D33"/>
                </a:solidFill>
                <a:latin typeface="Open Sans" panose="020B0606030504020204"/>
                <a:ea typeface="Helvetica" charset="0"/>
                <a:cs typeface="Helvetica" charset="0"/>
              </a:rPr>
              <a:t> please with UX</a:t>
            </a:r>
          </a:p>
        </p:txBody>
      </p:sp>
      <p:sp>
        <p:nvSpPr>
          <p:cNvPr id="6" name="TextBox 5">
            <a:extLst>
              <a:ext uri="{FF2B5EF4-FFF2-40B4-BE49-F238E27FC236}">
                <a16:creationId xmlns:a16="http://schemas.microsoft.com/office/drawing/2014/main" id="{639EBEC0-266E-4EF2-B25C-30D9970CE3B2}"/>
              </a:ext>
            </a:extLst>
          </p:cNvPr>
          <p:cNvSpPr txBox="1"/>
          <p:nvPr/>
        </p:nvSpPr>
        <p:spPr>
          <a:xfrm>
            <a:off x="461757" y="2781561"/>
            <a:ext cx="7079759" cy="584775"/>
          </a:xfrm>
          <a:prstGeom prst="rect">
            <a:avLst/>
          </a:prstGeom>
          <a:noFill/>
        </p:spPr>
        <p:txBody>
          <a:bodyPr wrap="none" rtlCol="0">
            <a:spAutoFit/>
          </a:bodyPr>
          <a:lstStyle/>
          <a:p>
            <a:pPr defTabSz="685611" fontAlgn="base">
              <a:spcBef>
                <a:spcPct val="50000"/>
              </a:spcBef>
              <a:spcAft>
                <a:spcPct val="0"/>
              </a:spcAft>
              <a:buClr>
                <a:srgbClr val="5CE600"/>
              </a:buClr>
              <a:buSzPct val="130000"/>
              <a:defRPr/>
            </a:pPr>
            <a:r>
              <a:rPr lang="en-US" sz="3200" dirty="0">
                <a:solidFill>
                  <a:srgbClr val="2A2D33"/>
                </a:solidFill>
                <a:latin typeface="Open Sans" panose="020B0606030504020204"/>
                <a:ea typeface="Helvetica" charset="0"/>
                <a:cs typeface="Helvetica" charset="0"/>
              </a:rPr>
              <a:t>Bots </a:t>
            </a:r>
            <a:r>
              <a:rPr lang="en-US" sz="3200" dirty="0">
                <a:solidFill>
                  <a:srgbClr val="2E3C7E"/>
                </a:solidFill>
                <a:latin typeface="Open Sans" panose="020B0606030504020204"/>
                <a:ea typeface="Helvetica" charset="0"/>
                <a:cs typeface="Helvetica" charset="0"/>
              </a:rPr>
              <a:t>can</a:t>
            </a:r>
            <a:r>
              <a:rPr lang="en-US" sz="3200" dirty="0">
                <a:solidFill>
                  <a:srgbClr val="2A2D33"/>
                </a:solidFill>
                <a:latin typeface="Open Sans" panose="020B0606030504020204"/>
                <a:ea typeface="Helvetica" charset="0"/>
                <a:cs typeface="Helvetica" charset="0"/>
              </a:rPr>
              <a:t> be found in various Channels</a:t>
            </a:r>
          </a:p>
        </p:txBody>
      </p:sp>
      <p:sp>
        <p:nvSpPr>
          <p:cNvPr id="7" name="TextBox 6">
            <a:extLst>
              <a:ext uri="{FF2B5EF4-FFF2-40B4-BE49-F238E27FC236}">
                <a16:creationId xmlns:a16="http://schemas.microsoft.com/office/drawing/2014/main" id="{5BCDE880-63DD-4F3E-8021-E51AE9CABC93}"/>
              </a:ext>
            </a:extLst>
          </p:cNvPr>
          <p:cNvSpPr txBox="1"/>
          <p:nvPr/>
        </p:nvSpPr>
        <p:spPr>
          <a:xfrm>
            <a:off x="461756" y="5331071"/>
            <a:ext cx="4799712" cy="584775"/>
          </a:xfrm>
          <a:prstGeom prst="rect">
            <a:avLst/>
          </a:prstGeom>
          <a:noFill/>
        </p:spPr>
        <p:txBody>
          <a:bodyPr wrap="none" rtlCol="0">
            <a:spAutoFit/>
          </a:bodyPr>
          <a:lstStyle/>
          <a:p>
            <a:r>
              <a:rPr lang="en-US" sz="3200" dirty="0">
                <a:solidFill>
                  <a:srgbClr val="2A2D33"/>
                </a:solidFill>
                <a:latin typeface="Open Sans" panose="020B0606030504020204"/>
                <a:ea typeface="Helvetica" charset="0"/>
                <a:cs typeface="Helvetica" charset="0"/>
              </a:rPr>
              <a:t>Bots </a:t>
            </a:r>
            <a:r>
              <a:rPr lang="en-US" sz="3200" dirty="0">
                <a:solidFill>
                  <a:srgbClr val="2E3C7E"/>
                </a:solidFill>
                <a:latin typeface="Open Sans" panose="020B0606030504020204"/>
                <a:ea typeface="Helvetica" charset="0"/>
                <a:cs typeface="Helvetica" charset="0"/>
              </a:rPr>
              <a:t>should</a:t>
            </a:r>
            <a:r>
              <a:rPr lang="en-US" sz="3200" dirty="0">
                <a:solidFill>
                  <a:srgbClr val="2A2D33"/>
                </a:solidFill>
                <a:latin typeface="Open Sans" panose="020B0606030504020204"/>
                <a:ea typeface="Helvetica" charset="0"/>
                <a:cs typeface="Helvetica" charset="0"/>
              </a:rPr>
              <a:t> be </a:t>
            </a:r>
            <a:r>
              <a:rPr lang="en-US" sz="3200" i="1" dirty="0">
                <a:solidFill>
                  <a:srgbClr val="2A2D33"/>
                </a:solidFill>
                <a:latin typeface="Open Sans" panose="020B0606030504020204"/>
                <a:ea typeface="Helvetica" charset="0"/>
                <a:cs typeface="Helvetica" charset="0"/>
              </a:rPr>
              <a:t>intelligent</a:t>
            </a:r>
          </a:p>
        </p:txBody>
      </p:sp>
      <p:sp>
        <p:nvSpPr>
          <p:cNvPr id="9" name="Rectangle 8">
            <a:extLst>
              <a:ext uri="{FF2B5EF4-FFF2-40B4-BE49-F238E27FC236}">
                <a16:creationId xmlns:a16="http://schemas.microsoft.com/office/drawing/2014/main" id="{4956EF74-F298-4B37-B4FC-FD83F7BD637C}"/>
              </a:ext>
            </a:extLst>
          </p:cNvPr>
          <p:cNvSpPr/>
          <p:nvPr/>
        </p:nvSpPr>
        <p:spPr>
          <a:xfrm>
            <a:off x="0" y="-21347"/>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900" dirty="0">
                <a:solidFill>
                  <a:srgbClr val="FFFFFF"/>
                </a:solidFill>
                <a:latin typeface="Open Sans" panose="020B0606030504020204"/>
              </a:rPr>
              <a:t> Conversational bots</a:t>
            </a:r>
          </a:p>
        </p:txBody>
      </p:sp>
      <p:pic>
        <p:nvPicPr>
          <p:cNvPr id="8" name="Picture 7">
            <a:extLst>
              <a:ext uri="{FF2B5EF4-FFF2-40B4-BE49-F238E27FC236}">
                <a16:creationId xmlns:a16="http://schemas.microsoft.com/office/drawing/2014/main" id="{AECD6FCC-4EC3-40B8-9684-6A7494849B86}"/>
              </a:ext>
            </a:extLst>
          </p:cNvPr>
          <p:cNvPicPr>
            <a:picLocks noChangeAspect="1"/>
          </p:cNvPicPr>
          <p:nvPr/>
        </p:nvPicPr>
        <p:blipFill>
          <a:blip r:embed="rId3"/>
          <a:stretch>
            <a:fillRect/>
          </a:stretch>
        </p:blipFill>
        <p:spPr>
          <a:xfrm>
            <a:off x="8269510" y="1685861"/>
            <a:ext cx="3735647" cy="4405809"/>
          </a:xfrm>
          <a:prstGeom prst="rect">
            <a:avLst/>
          </a:prstGeom>
        </p:spPr>
      </p:pic>
    </p:spTree>
    <p:extLst>
      <p:ext uri="{BB962C8B-B14F-4D97-AF65-F5344CB8AC3E}">
        <p14:creationId xmlns:p14="http://schemas.microsoft.com/office/powerpoint/2010/main" val="192390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81C400-45DD-47D1-8A33-6F780ED61749}"/>
              </a:ext>
            </a:extLst>
          </p:cNvPr>
          <p:cNvPicPr>
            <a:picLocks noChangeAspect="1"/>
          </p:cNvPicPr>
          <p:nvPr/>
        </p:nvPicPr>
        <p:blipFill>
          <a:blip r:embed="rId2"/>
          <a:stretch>
            <a:fillRect/>
          </a:stretch>
        </p:blipFill>
        <p:spPr>
          <a:xfrm>
            <a:off x="2357501" y="1176798"/>
            <a:ext cx="7671007" cy="5514265"/>
          </a:xfrm>
          <a:prstGeom prst="rect">
            <a:avLst/>
          </a:prstGeom>
        </p:spPr>
      </p:pic>
      <p:sp>
        <p:nvSpPr>
          <p:cNvPr id="7" name="Rectangle 6">
            <a:extLst>
              <a:ext uri="{FF2B5EF4-FFF2-40B4-BE49-F238E27FC236}">
                <a16:creationId xmlns:a16="http://schemas.microsoft.com/office/drawing/2014/main" id="{CFC0163D-A8E7-4E29-A20A-3ED8D358C07E}"/>
              </a:ext>
            </a:extLst>
          </p:cNvPr>
          <p:cNvSpPr/>
          <p:nvPr/>
        </p:nvSpPr>
        <p:spPr>
          <a:xfrm>
            <a:off x="0" y="1"/>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900" dirty="0">
                <a:solidFill>
                  <a:srgbClr val="FFFFFF"/>
                </a:solidFill>
                <a:latin typeface="Open Sans" panose="020B0606030504020204"/>
              </a:rPr>
              <a:t> Hand-off to Human</a:t>
            </a:r>
          </a:p>
        </p:txBody>
      </p:sp>
    </p:spTree>
    <p:extLst>
      <p:ext uri="{BB962C8B-B14F-4D97-AF65-F5344CB8AC3E}">
        <p14:creationId xmlns:p14="http://schemas.microsoft.com/office/powerpoint/2010/main" val="22746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32D761-0877-40AF-886F-BF44D19E3C30}"/>
              </a:ext>
            </a:extLst>
          </p:cNvPr>
          <p:cNvSpPr/>
          <p:nvPr/>
        </p:nvSpPr>
        <p:spPr>
          <a:xfrm>
            <a:off x="6202659" y="0"/>
            <a:ext cx="6096000" cy="6858000"/>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FF"/>
                </a:solidFill>
                <a:latin typeface="Open Sans" panose="020B0606030504020204"/>
                <a:ea typeface="Open Sans" panose="020B0606030504020204" pitchFamily="34" charset="0"/>
                <a:cs typeface="Open Sans" panose="020B0606030504020204" pitchFamily="34" charset="0"/>
              </a:rPr>
              <a:t>Bot Frameworks</a:t>
            </a:r>
            <a:endParaRPr lang="en-US" sz="4000" dirty="0"/>
          </a:p>
        </p:txBody>
      </p:sp>
      <p:sp>
        <p:nvSpPr>
          <p:cNvPr id="2" name="Rectangle 1">
            <a:extLst>
              <a:ext uri="{FF2B5EF4-FFF2-40B4-BE49-F238E27FC236}">
                <a16:creationId xmlns:a16="http://schemas.microsoft.com/office/drawing/2014/main" id="{9D715DC9-B1D7-481D-9BFE-362F705CAA99}"/>
              </a:ext>
            </a:extLst>
          </p:cNvPr>
          <p:cNvSpPr/>
          <p:nvPr/>
        </p:nvSpPr>
        <p:spPr>
          <a:xfrm>
            <a:off x="1939713" y="1902838"/>
            <a:ext cx="3972911" cy="456535"/>
          </a:xfrm>
          <a:prstGeom prst="rect">
            <a:avLst/>
          </a:prstGeom>
        </p:spPr>
        <p:txBody>
          <a:bodyPr wrap="square">
            <a:spAutoFit/>
          </a:bodyPr>
          <a:lstStyle/>
          <a:p>
            <a:pPr defTabSz="685611" fontAlgn="base">
              <a:lnSpc>
                <a:spcPct val="150000"/>
              </a:lnSpc>
              <a:spcBef>
                <a:spcPct val="50000"/>
              </a:spcBef>
              <a:spcAft>
                <a:spcPct val="0"/>
              </a:spcAft>
              <a:buClr>
                <a:srgbClr val="5CE600"/>
              </a:buClr>
              <a:buSzPct val="130000"/>
              <a:defRPr/>
            </a:pPr>
            <a:r>
              <a:rPr lang="en-US" dirty="0">
                <a:solidFill>
                  <a:srgbClr val="2A2D33"/>
                </a:solidFill>
                <a:latin typeface="Arial"/>
                <a:ea typeface="Helvetica" charset="0"/>
                <a:cs typeface="Helvetica" charset="0"/>
              </a:rPr>
              <a:t>Microsoft Bot Framework</a:t>
            </a:r>
          </a:p>
        </p:txBody>
      </p:sp>
      <p:sp>
        <p:nvSpPr>
          <p:cNvPr id="3" name="Rectangle 2">
            <a:extLst>
              <a:ext uri="{FF2B5EF4-FFF2-40B4-BE49-F238E27FC236}">
                <a16:creationId xmlns:a16="http://schemas.microsoft.com/office/drawing/2014/main" id="{5F0E2BB6-179A-497E-B260-1134360CA59D}"/>
              </a:ext>
            </a:extLst>
          </p:cNvPr>
          <p:cNvSpPr/>
          <p:nvPr/>
        </p:nvSpPr>
        <p:spPr>
          <a:xfrm>
            <a:off x="1939711" y="2614371"/>
            <a:ext cx="6096000" cy="369332"/>
          </a:xfrm>
          <a:prstGeom prst="rect">
            <a:avLst/>
          </a:prstGeom>
        </p:spPr>
        <p:txBody>
          <a:bodyPr>
            <a:spAutoFit/>
          </a:bodyPr>
          <a:lstStyle/>
          <a:p>
            <a:pPr defTabSz="685611" fontAlgn="base">
              <a:spcBef>
                <a:spcPct val="50000"/>
              </a:spcBef>
              <a:spcAft>
                <a:spcPct val="0"/>
              </a:spcAft>
              <a:buClr>
                <a:srgbClr val="5CE600"/>
              </a:buClr>
              <a:buSzPct val="130000"/>
              <a:defRPr/>
            </a:pPr>
            <a:r>
              <a:rPr lang="en-US" dirty="0">
                <a:solidFill>
                  <a:srgbClr val="2A2D33"/>
                </a:solidFill>
                <a:latin typeface="Arial"/>
                <a:ea typeface="Helvetica" charset="0"/>
                <a:cs typeface="Helvetica" charset="0"/>
              </a:rPr>
              <a:t>Facebook Bot Engine</a:t>
            </a:r>
          </a:p>
        </p:txBody>
      </p:sp>
      <p:sp>
        <p:nvSpPr>
          <p:cNvPr id="10" name="Rectangle 9">
            <a:extLst>
              <a:ext uri="{FF2B5EF4-FFF2-40B4-BE49-F238E27FC236}">
                <a16:creationId xmlns:a16="http://schemas.microsoft.com/office/drawing/2014/main" id="{AC4593CE-84FB-4488-9E9E-FDAFFE390AAA}"/>
              </a:ext>
            </a:extLst>
          </p:cNvPr>
          <p:cNvSpPr/>
          <p:nvPr/>
        </p:nvSpPr>
        <p:spPr>
          <a:xfrm>
            <a:off x="1939713" y="3863033"/>
            <a:ext cx="3972911" cy="369332"/>
          </a:xfrm>
          <a:prstGeom prst="rect">
            <a:avLst/>
          </a:prstGeom>
        </p:spPr>
        <p:txBody>
          <a:bodyPr wrap="square">
            <a:spAutoFit/>
          </a:bodyPr>
          <a:lstStyle/>
          <a:p>
            <a:pPr defTabSz="685611" fontAlgn="base">
              <a:spcBef>
                <a:spcPct val="50000"/>
              </a:spcBef>
              <a:spcAft>
                <a:spcPct val="0"/>
              </a:spcAft>
              <a:buClr>
                <a:srgbClr val="5CE600"/>
              </a:buClr>
              <a:buSzPct val="130000"/>
              <a:defRPr/>
            </a:pPr>
            <a:r>
              <a:rPr lang="en-US" dirty="0">
                <a:solidFill>
                  <a:srgbClr val="2A2D33"/>
                </a:solidFill>
                <a:latin typeface="Arial"/>
                <a:ea typeface="Helvetica" charset="0"/>
                <a:cs typeface="Helvetica" charset="0"/>
              </a:rPr>
              <a:t>Amazon Lex</a:t>
            </a:r>
          </a:p>
        </p:txBody>
      </p:sp>
      <p:sp>
        <p:nvSpPr>
          <p:cNvPr id="11" name="Rectangle 10">
            <a:extLst>
              <a:ext uri="{FF2B5EF4-FFF2-40B4-BE49-F238E27FC236}">
                <a16:creationId xmlns:a16="http://schemas.microsoft.com/office/drawing/2014/main" id="{EBD67F83-8F7A-4150-AB77-1402AB84917B}"/>
              </a:ext>
            </a:extLst>
          </p:cNvPr>
          <p:cNvSpPr/>
          <p:nvPr/>
        </p:nvSpPr>
        <p:spPr>
          <a:xfrm>
            <a:off x="1932418" y="3238702"/>
            <a:ext cx="2131581" cy="369332"/>
          </a:xfrm>
          <a:prstGeom prst="rect">
            <a:avLst/>
          </a:prstGeom>
        </p:spPr>
        <p:txBody>
          <a:bodyPr wrap="square">
            <a:spAutoFit/>
          </a:bodyPr>
          <a:lstStyle/>
          <a:p>
            <a:pPr defTabSz="685611" fontAlgn="base">
              <a:spcBef>
                <a:spcPct val="50000"/>
              </a:spcBef>
              <a:spcAft>
                <a:spcPct val="0"/>
              </a:spcAft>
              <a:buClr>
                <a:srgbClr val="5CE600"/>
              </a:buClr>
              <a:buSzPct val="130000"/>
              <a:defRPr/>
            </a:pPr>
            <a:r>
              <a:rPr lang="en-US" dirty="0">
                <a:solidFill>
                  <a:srgbClr val="2A2D33"/>
                </a:solidFill>
                <a:latin typeface="Arial"/>
                <a:ea typeface="Helvetica" charset="0"/>
                <a:cs typeface="Helvetica" charset="0"/>
              </a:rPr>
              <a:t>Google </a:t>
            </a:r>
            <a:r>
              <a:rPr lang="en-US" dirty="0" err="1">
                <a:solidFill>
                  <a:srgbClr val="2A2D33"/>
                </a:solidFill>
                <a:latin typeface="Arial"/>
                <a:ea typeface="Helvetica" charset="0"/>
                <a:cs typeface="Helvetica" charset="0"/>
              </a:rPr>
              <a:t>DialogFlow</a:t>
            </a:r>
            <a:endParaRPr lang="en-US" dirty="0">
              <a:solidFill>
                <a:srgbClr val="2A2D33"/>
              </a:solidFill>
              <a:latin typeface="Arial"/>
              <a:ea typeface="Helvetica" charset="0"/>
              <a:cs typeface="Helvetica" charset="0"/>
            </a:endParaRPr>
          </a:p>
        </p:txBody>
      </p:sp>
      <p:sp>
        <p:nvSpPr>
          <p:cNvPr id="12" name="Rectangle 11">
            <a:extLst>
              <a:ext uri="{FF2B5EF4-FFF2-40B4-BE49-F238E27FC236}">
                <a16:creationId xmlns:a16="http://schemas.microsoft.com/office/drawing/2014/main" id="{AF8313E6-05D5-44DF-8821-2DEAF401003B}"/>
              </a:ext>
            </a:extLst>
          </p:cNvPr>
          <p:cNvSpPr/>
          <p:nvPr/>
        </p:nvSpPr>
        <p:spPr>
          <a:xfrm>
            <a:off x="1939713" y="4487364"/>
            <a:ext cx="2029857" cy="369332"/>
          </a:xfrm>
          <a:prstGeom prst="rect">
            <a:avLst/>
          </a:prstGeom>
        </p:spPr>
        <p:txBody>
          <a:bodyPr wrap="square" anchor="ctr">
            <a:spAutoFit/>
          </a:bodyPr>
          <a:lstStyle/>
          <a:p>
            <a:pPr defTabSz="685611" fontAlgn="base">
              <a:spcBef>
                <a:spcPct val="50000"/>
              </a:spcBef>
              <a:spcAft>
                <a:spcPct val="0"/>
              </a:spcAft>
              <a:buClr>
                <a:srgbClr val="5CE600"/>
              </a:buClr>
              <a:buSzPct val="130000"/>
              <a:defRPr/>
            </a:pPr>
            <a:r>
              <a:rPr lang="en-US" dirty="0">
                <a:solidFill>
                  <a:srgbClr val="2A2D33"/>
                </a:solidFill>
                <a:latin typeface="Arial"/>
                <a:ea typeface="Helvetica" charset="0"/>
                <a:cs typeface="Helvetica" charset="0"/>
              </a:rPr>
              <a:t>IBM Watson</a:t>
            </a:r>
          </a:p>
        </p:txBody>
      </p:sp>
      <p:pic>
        <p:nvPicPr>
          <p:cNvPr id="13" name="Picture 12">
            <a:extLst>
              <a:ext uri="{FF2B5EF4-FFF2-40B4-BE49-F238E27FC236}">
                <a16:creationId xmlns:a16="http://schemas.microsoft.com/office/drawing/2014/main" id="{6051BBBF-FAFE-4E16-A72A-5DD433DD8298}"/>
              </a:ext>
            </a:extLst>
          </p:cNvPr>
          <p:cNvPicPr>
            <a:picLocks noChangeAspect="1"/>
          </p:cNvPicPr>
          <p:nvPr/>
        </p:nvPicPr>
        <p:blipFill>
          <a:blip r:embed="rId2"/>
          <a:stretch>
            <a:fillRect/>
          </a:stretch>
        </p:blipFill>
        <p:spPr>
          <a:xfrm>
            <a:off x="1430047" y="2021067"/>
            <a:ext cx="439256" cy="310536"/>
          </a:xfrm>
          <a:prstGeom prst="rect">
            <a:avLst/>
          </a:prstGeom>
        </p:spPr>
      </p:pic>
      <p:pic>
        <p:nvPicPr>
          <p:cNvPr id="14" name="Picture 13">
            <a:extLst>
              <a:ext uri="{FF2B5EF4-FFF2-40B4-BE49-F238E27FC236}">
                <a16:creationId xmlns:a16="http://schemas.microsoft.com/office/drawing/2014/main" id="{8B8CB899-BCD3-4EC1-8F93-9BDCB983A3BB}"/>
              </a:ext>
            </a:extLst>
          </p:cNvPr>
          <p:cNvPicPr>
            <a:picLocks noChangeAspect="1"/>
          </p:cNvPicPr>
          <p:nvPr/>
        </p:nvPicPr>
        <p:blipFill>
          <a:blip r:embed="rId3"/>
          <a:stretch>
            <a:fillRect/>
          </a:stretch>
        </p:blipFill>
        <p:spPr>
          <a:xfrm>
            <a:off x="1436328" y="2614372"/>
            <a:ext cx="388523" cy="371475"/>
          </a:xfrm>
          <a:prstGeom prst="rect">
            <a:avLst/>
          </a:prstGeom>
        </p:spPr>
      </p:pic>
      <p:pic>
        <p:nvPicPr>
          <p:cNvPr id="15" name="Picture 14">
            <a:extLst>
              <a:ext uri="{FF2B5EF4-FFF2-40B4-BE49-F238E27FC236}">
                <a16:creationId xmlns:a16="http://schemas.microsoft.com/office/drawing/2014/main" id="{3C59ED74-0F45-435A-BA4A-B2E66C3D75E9}"/>
              </a:ext>
            </a:extLst>
          </p:cNvPr>
          <p:cNvPicPr>
            <a:picLocks noChangeAspect="1"/>
          </p:cNvPicPr>
          <p:nvPr/>
        </p:nvPicPr>
        <p:blipFill>
          <a:blip r:embed="rId4"/>
          <a:stretch>
            <a:fillRect/>
          </a:stretch>
        </p:blipFill>
        <p:spPr>
          <a:xfrm>
            <a:off x="1370337" y="3205814"/>
            <a:ext cx="439255" cy="435111"/>
          </a:xfrm>
          <a:prstGeom prst="rect">
            <a:avLst/>
          </a:prstGeom>
        </p:spPr>
      </p:pic>
      <p:pic>
        <p:nvPicPr>
          <p:cNvPr id="16" name="Picture 15">
            <a:extLst>
              <a:ext uri="{FF2B5EF4-FFF2-40B4-BE49-F238E27FC236}">
                <a16:creationId xmlns:a16="http://schemas.microsoft.com/office/drawing/2014/main" id="{ED481EAC-1F7D-4EF8-AA3D-529BAD2C35EE}"/>
              </a:ext>
            </a:extLst>
          </p:cNvPr>
          <p:cNvPicPr>
            <a:picLocks noChangeAspect="1"/>
          </p:cNvPicPr>
          <p:nvPr/>
        </p:nvPicPr>
        <p:blipFill>
          <a:blip r:embed="rId5"/>
          <a:stretch>
            <a:fillRect/>
          </a:stretch>
        </p:blipFill>
        <p:spPr>
          <a:xfrm>
            <a:off x="1404617" y="3847523"/>
            <a:ext cx="370695" cy="384843"/>
          </a:xfrm>
          <a:prstGeom prst="rect">
            <a:avLst/>
          </a:prstGeom>
        </p:spPr>
      </p:pic>
      <p:pic>
        <p:nvPicPr>
          <p:cNvPr id="19" name="Picture 18">
            <a:extLst>
              <a:ext uri="{FF2B5EF4-FFF2-40B4-BE49-F238E27FC236}">
                <a16:creationId xmlns:a16="http://schemas.microsoft.com/office/drawing/2014/main" id="{88870996-861A-4B82-9140-95FED3CF3494}"/>
              </a:ext>
            </a:extLst>
          </p:cNvPr>
          <p:cNvPicPr>
            <a:picLocks noChangeAspect="1"/>
          </p:cNvPicPr>
          <p:nvPr/>
        </p:nvPicPr>
        <p:blipFill>
          <a:blip r:embed="rId6"/>
          <a:stretch>
            <a:fillRect/>
          </a:stretch>
        </p:blipFill>
        <p:spPr>
          <a:xfrm>
            <a:off x="1395703" y="4487365"/>
            <a:ext cx="388523" cy="361625"/>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FCCCEF34-5D1F-4BCD-AD5D-956CFCFFB231}"/>
              </a:ext>
            </a:extLst>
          </p:cNvPr>
          <p:cNvPicPr>
            <a:picLocks noChangeAspect="1"/>
          </p:cNvPicPr>
          <p:nvPr/>
        </p:nvPicPr>
        <p:blipFill>
          <a:blip r:embed="rId7"/>
          <a:stretch>
            <a:fillRect/>
          </a:stretch>
        </p:blipFill>
        <p:spPr>
          <a:xfrm flipH="1">
            <a:off x="4676794" y="1925151"/>
            <a:ext cx="456535" cy="456535"/>
          </a:xfrm>
          <a:prstGeom prst="rect">
            <a:avLst/>
          </a:prstGeom>
        </p:spPr>
      </p:pic>
    </p:spTree>
    <p:extLst>
      <p:ext uri="{BB962C8B-B14F-4D97-AF65-F5344CB8AC3E}">
        <p14:creationId xmlns:p14="http://schemas.microsoft.com/office/powerpoint/2010/main" val="3262770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92E168-550E-42EE-9DDB-D6B7C9894785}"/>
              </a:ext>
            </a:extLst>
          </p:cNvPr>
          <p:cNvSpPr/>
          <p:nvPr/>
        </p:nvSpPr>
        <p:spPr>
          <a:xfrm>
            <a:off x="-84082" y="0"/>
            <a:ext cx="6096000" cy="6858000"/>
          </a:xfrm>
          <a:prstGeom prst="rect">
            <a:avLst/>
          </a:prstGeom>
          <a:solidFill>
            <a:srgbClr val="2E3C7E"/>
          </a:solidFill>
          <a:ln>
            <a:solidFill>
              <a:srgbClr val="D552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FF"/>
                </a:solidFill>
                <a:latin typeface="Open Sans" panose="020B0606030504020204"/>
                <a:ea typeface="Open Sans" panose="020B0606030504020204" pitchFamily="34" charset="0"/>
                <a:cs typeface="Open Sans" panose="020B0606030504020204" pitchFamily="34" charset="0"/>
              </a:rPr>
              <a:t>Bot Channels</a:t>
            </a:r>
            <a:endParaRPr lang="en-US" sz="4000" dirty="0"/>
          </a:p>
        </p:txBody>
      </p:sp>
      <p:pic>
        <p:nvPicPr>
          <p:cNvPr id="22" name="Picture 21" descr="A close up of a logo&#10;&#10;Description generated with very high confidence">
            <a:extLst>
              <a:ext uri="{FF2B5EF4-FFF2-40B4-BE49-F238E27FC236}">
                <a16:creationId xmlns:a16="http://schemas.microsoft.com/office/drawing/2014/main" id="{D65495B3-C866-4DFF-BE42-9C85EE860BD1}"/>
              </a:ext>
            </a:extLst>
          </p:cNvPr>
          <p:cNvPicPr>
            <a:picLocks noChangeAspect="1"/>
          </p:cNvPicPr>
          <p:nvPr/>
        </p:nvPicPr>
        <p:blipFill>
          <a:blip r:embed="rId2"/>
          <a:stretch>
            <a:fillRect/>
          </a:stretch>
        </p:blipFill>
        <p:spPr>
          <a:xfrm flipH="1">
            <a:off x="8626793" y="1088554"/>
            <a:ext cx="456535" cy="456535"/>
          </a:xfrm>
          <a:prstGeom prst="rect">
            <a:avLst/>
          </a:prstGeom>
        </p:spPr>
      </p:pic>
      <p:pic>
        <p:nvPicPr>
          <p:cNvPr id="3" name="Picture 2">
            <a:extLst>
              <a:ext uri="{FF2B5EF4-FFF2-40B4-BE49-F238E27FC236}">
                <a16:creationId xmlns:a16="http://schemas.microsoft.com/office/drawing/2014/main" id="{C869C6F8-3447-475A-AD2C-CEF3381DEECD}"/>
              </a:ext>
            </a:extLst>
          </p:cNvPr>
          <p:cNvPicPr>
            <a:picLocks noChangeAspect="1"/>
          </p:cNvPicPr>
          <p:nvPr/>
        </p:nvPicPr>
        <p:blipFill>
          <a:blip r:embed="rId3"/>
          <a:stretch>
            <a:fillRect/>
          </a:stretch>
        </p:blipFill>
        <p:spPr>
          <a:xfrm>
            <a:off x="6862801" y="2654410"/>
            <a:ext cx="1409700" cy="1752600"/>
          </a:xfrm>
          <a:prstGeom prst="rect">
            <a:avLst/>
          </a:prstGeom>
        </p:spPr>
      </p:pic>
      <p:pic>
        <p:nvPicPr>
          <p:cNvPr id="4" name="Picture 3">
            <a:extLst>
              <a:ext uri="{FF2B5EF4-FFF2-40B4-BE49-F238E27FC236}">
                <a16:creationId xmlns:a16="http://schemas.microsoft.com/office/drawing/2014/main" id="{4A38B70C-651F-4028-8DC3-F56E78A3C75E}"/>
              </a:ext>
            </a:extLst>
          </p:cNvPr>
          <p:cNvPicPr>
            <a:picLocks noChangeAspect="1"/>
          </p:cNvPicPr>
          <p:nvPr/>
        </p:nvPicPr>
        <p:blipFill>
          <a:blip r:embed="rId4"/>
          <a:stretch>
            <a:fillRect/>
          </a:stretch>
        </p:blipFill>
        <p:spPr>
          <a:xfrm>
            <a:off x="6977978" y="4407010"/>
            <a:ext cx="1752600" cy="1781175"/>
          </a:xfrm>
          <a:prstGeom prst="rect">
            <a:avLst/>
          </a:prstGeom>
        </p:spPr>
      </p:pic>
      <p:pic>
        <p:nvPicPr>
          <p:cNvPr id="5" name="Picture 4">
            <a:extLst>
              <a:ext uri="{FF2B5EF4-FFF2-40B4-BE49-F238E27FC236}">
                <a16:creationId xmlns:a16="http://schemas.microsoft.com/office/drawing/2014/main" id="{72310212-669E-4C21-87A4-C1114A00E10D}"/>
              </a:ext>
            </a:extLst>
          </p:cNvPr>
          <p:cNvPicPr>
            <a:picLocks noChangeAspect="1"/>
          </p:cNvPicPr>
          <p:nvPr/>
        </p:nvPicPr>
        <p:blipFill>
          <a:blip r:embed="rId5"/>
          <a:stretch>
            <a:fillRect/>
          </a:stretch>
        </p:blipFill>
        <p:spPr>
          <a:xfrm>
            <a:off x="9696638" y="2581282"/>
            <a:ext cx="1447800" cy="1943100"/>
          </a:xfrm>
          <a:prstGeom prst="rect">
            <a:avLst/>
          </a:prstGeom>
        </p:spPr>
      </p:pic>
      <p:pic>
        <p:nvPicPr>
          <p:cNvPr id="6" name="Picture 5">
            <a:extLst>
              <a:ext uri="{FF2B5EF4-FFF2-40B4-BE49-F238E27FC236}">
                <a16:creationId xmlns:a16="http://schemas.microsoft.com/office/drawing/2014/main" id="{7DCBD5E8-FFA2-41EB-A2EF-0272452A0D13}"/>
              </a:ext>
            </a:extLst>
          </p:cNvPr>
          <p:cNvPicPr>
            <a:picLocks noChangeAspect="1"/>
          </p:cNvPicPr>
          <p:nvPr/>
        </p:nvPicPr>
        <p:blipFill>
          <a:blip r:embed="rId6"/>
          <a:stretch>
            <a:fillRect/>
          </a:stretch>
        </p:blipFill>
        <p:spPr>
          <a:xfrm>
            <a:off x="9696638" y="4407010"/>
            <a:ext cx="1133475" cy="1228725"/>
          </a:xfrm>
          <a:prstGeom prst="rect">
            <a:avLst/>
          </a:prstGeom>
        </p:spPr>
      </p:pic>
      <p:pic>
        <p:nvPicPr>
          <p:cNvPr id="9" name="Picture 8">
            <a:extLst>
              <a:ext uri="{FF2B5EF4-FFF2-40B4-BE49-F238E27FC236}">
                <a16:creationId xmlns:a16="http://schemas.microsoft.com/office/drawing/2014/main" id="{515011BD-3E53-41F1-AD6F-E3E453C8F115}"/>
              </a:ext>
            </a:extLst>
          </p:cNvPr>
          <p:cNvPicPr>
            <a:picLocks noChangeAspect="1"/>
          </p:cNvPicPr>
          <p:nvPr/>
        </p:nvPicPr>
        <p:blipFill>
          <a:blip r:embed="rId7"/>
          <a:stretch>
            <a:fillRect/>
          </a:stretch>
        </p:blipFill>
        <p:spPr>
          <a:xfrm>
            <a:off x="6906540" y="1192323"/>
            <a:ext cx="1438275" cy="390525"/>
          </a:xfrm>
          <a:prstGeom prst="rect">
            <a:avLst/>
          </a:prstGeom>
        </p:spPr>
      </p:pic>
      <p:pic>
        <p:nvPicPr>
          <p:cNvPr id="10" name="Picture 9">
            <a:extLst>
              <a:ext uri="{FF2B5EF4-FFF2-40B4-BE49-F238E27FC236}">
                <a16:creationId xmlns:a16="http://schemas.microsoft.com/office/drawing/2014/main" id="{080D161E-92FD-4488-A678-03208F9A042D}"/>
              </a:ext>
            </a:extLst>
          </p:cNvPr>
          <p:cNvPicPr>
            <a:picLocks noChangeAspect="1"/>
          </p:cNvPicPr>
          <p:nvPr/>
        </p:nvPicPr>
        <p:blipFill>
          <a:blip r:embed="rId8"/>
          <a:stretch>
            <a:fillRect/>
          </a:stretch>
        </p:blipFill>
        <p:spPr>
          <a:xfrm>
            <a:off x="9696638" y="1058986"/>
            <a:ext cx="1371600" cy="457200"/>
          </a:xfrm>
          <a:prstGeom prst="rect">
            <a:avLst/>
          </a:prstGeom>
        </p:spPr>
      </p:pic>
      <p:pic>
        <p:nvPicPr>
          <p:cNvPr id="12" name="Picture 11">
            <a:extLst>
              <a:ext uri="{FF2B5EF4-FFF2-40B4-BE49-F238E27FC236}">
                <a16:creationId xmlns:a16="http://schemas.microsoft.com/office/drawing/2014/main" id="{99C12DA2-4FCA-417C-8C31-634A2A59CD56}"/>
              </a:ext>
            </a:extLst>
          </p:cNvPr>
          <p:cNvPicPr>
            <a:picLocks noChangeAspect="1"/>
          </p:cNvPicPr>
          <p:nvPr/>
        </p:nvPicPr>
        <p:blipFill>
          <a:blip r:embed="rId9"/>
          <a:stretch>
            <a:fillRect/>
          </a:stretch>
        </p:blipFill>
        <p:spPr>
          <a:xfrm>
            <a:off x="9696638" y="5589478"/>
            <a:ext cx="1638300" cy="561975"/>
          </a:xfrm>
          <a:prstGeom prst="rect">
            <a:avLst/>
          </a:prstGeom>
        </p:spPr>
      </p:pic>
    </p:spTree>
    <p:extLst>
      <p:ext uri="{BB962C8B-B14F-4D97-AF65-F5344CB8AC3E}">
        <p14:creationId xmlns:p14="http://schemas.microsoft.com/office/powerpoint/2010/main" val="537672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A2AFFF94-149A-4D4F-B05D-1C6A84225243}"/>
              </a:ext>
            </a:extLst>
          </p:cNvPr>
          <p:cNvSpPr>
            <a:spLocks noGrp="1"/>
          </p:cNvSpPr>
          <p:nvPr>
            <p:ph type="title"/>
          </p:nvPr>
        </p:nvSpPr>
        <p:spPr>
          <a:xfrm>
            <a:off x="-1" y="0"/>
            <a:ext cx="11740055" cy="674573"/>
          </a:xfrm>
        </p:spPr>
        <p:txBody>
          <a:bodyPr>
            <a:normAutofit fontScale="90000"/>
          </a:bodyPr>
          <a:lstStyle/>
          <a:p>
            <a:endParaRPr lang="en-US" dirty="0">
              <a:latin typeface="Open Sans"/>
            </a:endParaRPr>
          </a:p>
        </p:txBody>
      </p:sp>
      <p:pic>
        <p:nvPicPr>
          <p:cNvPr id="11" name="Picture 10">
            <a:extLst>
              <a:ext uri="{FF2B5EF4-FFF2-40B4-BE49-F238E27FC236}">
                <a16:creationId xmlns:a16="http://schemas.microsoft.com/office/drawing/2014/main" id="{C618029B-4BA3-4DE7-BC67-81BA8F108CC5}"/>
              </a:ext>
            </a:extLst>
          </p:cNvPr>
          <p:cNvPicPr>
            <a:picLocks noChangeAspect="1"/>
          </p:cNvPicPr>
          <p:nvPr/>
        </p:nvPicPr>
        <p:blipFill>
          <a:blip r:embed="rId3"/>
          <a:stretch>
            <a:fillRect/>
          </a:stretch>
        </p:blipFill>
        <p:spPr>
          <a:xfrm>
            <a:off x="1199375" y="1177800"/>
            <a:ext cx="9522373" cy="5177792"/>
          </a:xfrm>
          <a:prstGeom prst="rect">
            <a:avLst/>
          </a:prstGeom>
        </p:spPr>
      </p:pic>
      <p:sp>
        <p:nvSpPr>
          <p:cNvPr id="12" name="Rectangle 11">
            <a:extLst>
              <a:ext uri="{FF2B5EF4-FFF2-40B4-BE49-F238E27FC236}">
                <a16:creationId xmlns:a16="http://schemas.microsoft.com/office/drawing/2014/main" id="{711FC6B7-D91B-4B76-A1C8-306C96D74DEE}"/>
              </a:ext>
            </a:extLst>
          </p:cNvPr>
          <p:cNvSpPr/>
          <p:nvPr/>
        </p:nvSpPr>
        <p:spPr>
          <a:xfrm>
            <a:off x="0" y="1"/>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latin typeface="Open Sans"/>
              </a:rPr>
              <a:t>Conversational Bots Architecture – Bot Framework</a:t>
            </a:r>
            <a:endParaRPr lang="en-US" sz="4000" dirty="0">
              <a:solidFill>
                <a:srgbClr val="FFFFFF"/>
              </a:solidFill>
              <a:latin typeface="Open Sans" panose="020B0606030504020204"/>
            </a:endParaRPr>
          </a:p>
        </p:txBody>
      </p:sp>
    </p:spTree>
    <p:extLst>
      <p:ext uri="{BB962C8B-B14F-4D97-AF65-F5344CB8AC3E}">
        <p14:creationId xmlns:p14="http://schemas.microsoft.com/office/powerpoint/2010/main" val="2397186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AF5863E-ED72-4D0F-8D89-984F7D854654}"/>
              </a:ext>
            </a:extLst>
          </p:cNvPr>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4" y="498"/>
            <a:ext cx="7588761" cy="6857503"/>
          </a:xfrm>
          <a:prstGeom prst="rect">
            <a:avLst/>
          </a:prstGeom>
        </p:spPr>
      </p:pic>
      <p:sp>
        <p:nvSpPr>
          <p:cNvPr id="30" name="Rectangle 29">
            <a:extLst>
              <a:ext uri="{FF2B5EF4-FFF2-40B4-BE49-F238E27FC236}">
                <a16:creationId xmlns:a16="http://schemas.microsoft.com/office/drawing/2014/main" id="{32BE57AF-E044-431E-8C2E-D27C42BDFC20}"/>
              </a:ext>
            </a:extLst>
          </p:cNvPr>
          <p:cNvSpPr/>
          <p:nvPr/>
        </p:nvSpPr>
        <p:spPr bwMode="auto">
          <a:xfrm>
            <a:off x="4846834" y="498"/>
            <a:ext cx="7588761" cy="6857503"/>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4"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4A89A050-3CBA-4380-B558-416A25DCE9DE}"/>
              </a:ext>
            </a:extLst>
          </p:cNvPr>
          <p:cNvSpPr/>
          <p:nvPr/>
        </p:nvSpPr>
        <p:spPr bwMode="auto">
          <a:xfrm>
            <a:off x="4846834" y="7911"/>
            <a:ext cx="7588761" cy="6857007"/>
          </a:xfrm>
          <a:prstGeom prst="rect">
            <a:avLst/>
          </a:prstGeom>
          <a:solidFill>
            <a:srgbClr val="2E3C7E">
              <a:alpha val="8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3ACCBC2C-8180-4713-A8D1-0B31BC3541A1}"/>
              </a:ext>
            </a:extLst>
          </p:cNvPr>
          <p:cNvSpPr txBox="1"/>
          <p:nvPr/>
        </p:nvSpPr>
        <p:spPr>
          <a:xfrm>
            <a:off x="7024294" y="459873"/>
            <a:ext cx="4663017" cy="1015390"/>
          </a:xfrm>
          <a:prstGeom prst="rect">
            <a:avLst/>
          </a:prstGeom>
          <a:noFill/>
        </p:spPr>
        <p:txBody>
          <a:bodyPr wrap="square" lIns="186521" tIns="149217" rIns="186521" bIns="149217" rtlCol="0">
            <a:spAutoFit/>
          </a:bodyPr>
          <a:lstStyle/>
          <a:p>
            <a:pPr defTabSz="932574">
              <a:lnSpc>
                <a:spcPct val="90000"/>
              </a:lnSpc>
              <a:spcAft>
                <a:spcPts val="612"/>
              </a:spcAft>
              <a:defRPr/>
            </a:pPr>
            <a:r>
              <a:rPr lang="en-US" b="1" kern="0" dirty="0">
                <a:gradFill>
                  <a:gsLst>
                    <a:gs pos="2917">
                      <a:srgbClr val="FFFFFF"/>
                    </a:gs>
                    <a:gs pos="30000">
                      <a:srgbClr val="FFFFFF"/>
                    </a:gs>
                  </a:gsLst>
                  <a:lin ang="5400000" scaled="0"/>
                </a:gradFill>
                <a:latin typeface="Open Sans"/>
                <a:cs typeface="Segoe UI Semilight" panose="020B0402040204020203" pitchFamily="34" charset="0"/>
              </a:rPr>
              <a:t>Vision</a:t>
            </a:r>
          </a:p>
          <a:p>
            <a:pPr defTabSz="932574">
              <a:lnSpc>
                <a:spcPct val="90000"/>
              </a:lnSpc>
              <a:spcAft>
                <a:spcPts val="612"/>
              </a:spcAft>
              <a:defRPr/>
            </a:pPr>
            <a:r>
              <a:rPr lang="en-US" sz="1400" kern="0" dirty="0">
                <a:solidFill>
                  <a:srgbClr val="FFFFFF"/>
                </a:solidFill>
                <a:latin typeface="Open Sans"/>
              </a:rPr>
              <a:t>From faces to feelings, allow your </a:t>
            </a:r>
            <a:br>
              <a:rPr lang="en-US" sz="1400" kern="0" dirty="0">
                <a:solidFill>
                  <a:srgbClr val="FFFFFF"/>
                </a:solidFill>
                <a:latin typeface="Open Sans"/>
              </a:rPr>
            </a:br>
            <a:r>
              <a:rPr lang="en-US" sz="1400" kern="0" dirty="0">
                <a:solidFill>
                  <a:srgbClr val="FFFFFF"/>
                </a:solidFill>
                <a:latin typeface="Open Sans"/>
              </a:rPr>
              <a:t>apps to understand images and video</a:t>
            </a:r>
          </a:p>
        </p:txBody>
      </p:sp>
      <p:sp>
        <p:nvSpPr>
          <p:cNvPr id="34" name="TextBox 33">
            <a:extLst>
              <a:ext uri="{FF2B5EF4-FFF2-40B4-BE49-F238E27FC236}">
                <a16:creationId xmlns:a16="http://schemas.microsoft.com/office/drawing/2014/main" id="{0572D6B4-24DA-4257-83B6-B0043FBB46AC}"/>
              </a:ext>
            </a:extLst>
          </p:cNvPr>
          <p:cNvSpPr txBox="1"/>
          <p:nvPr/>
        </p:nvSpPr>
        <p:spPr>
          <a:xfrm>
            <a:off x="7056502" y="1694633"/>
            <a:ext cx="5199273" cy="1098490"/>
          </a:xfrm>
          <a:prstGeom prst="rect">
            <a:avLst/>
          </a:prstGeom>
          <a:noFill/>
        </p:spPr>
        <p:txBody>
          <a:bodyPr wrap="square" lIns="186521" tIns="149217" rIns="186521" bIns="149217" rtlCol="0">
            <a:spAutoFit/>
          </a:bodyPr>
          <a:lstStyle/>
          <a:p>
            <a:pPr defTabSz="932574">
              <a:lnSpc>
                <a:spcPct val="90000"/>
              </a:lnSpc>
              <a:spcAft>
                <a:spcPts val="612"/>
              </a:spcAft>
              <a:defRPr/>
            </a:pPr>
            <a:r>
              <a:rPr lang="en-US" sz="2000" b="1" kern="0" dirty="0">
                <a:gradFill>
                  <a:gsLst>
                    <a:gs pos="2917">
                      <a:srgbClr val="FFFFFF"/>
                    </a:gs>
                    <a:gs pos="30000">
                      <a:srgbClr val="FFFFFF"/>
                    </a:gs>
                  </a:gsLst>
                  <a:lin ang="5400000" scaled="0"/>
                </a:gradFill>
                <a:latin typeface="Open Sans"/>
                <a:cs typeface="Segoe UI Semilight" panose="020B0402040204020203" pitchFamily="34" charset="0"/>
              </a:rPr>
              <a:t>Speech</a:t>
            </a:r>
          </a:p>
          <a:p>
            <a:pPr defTabSz="932574">
              <a:lnSpc>
                <a:spcPct val="90000"/>
              </a:lnSpc>
              <a:spcAft>
                <a:spcPts val="612"/>
              </a:spcAft>
              <a:defRPr/>
            </a:pPr>
            <a:r>
              <a:rPr lang="en-US" sz="1600" kern="0" dirty="0">
                <a:solidFill>
                  <a:srgbClr val="FFFFFF"/>
                </a:solidFill>
                <a:latin typeface="Open Sans"/>
              </a:rPr>
              <a:t>Hear and speak to your users by filtering noise, identifying speakers, and understanding intent</a:t>
            </a:r>
          </a:p>
        </p:txBody>
      </p:sp>
      <p:sp>
        <p:nvSpPr>
          <p:cNvPr id="35" name="TextBox 34">
            <a:extLst>
              <a:ext uri="{FF2B5EF4-FFF2-40B4-BE49-F238E27FC236}">
                <a16:creationId xmlns:a16="http://schemas.microsoft.com/office/drawing/2014/main" id="{A90222DC-D580-474A-90EF-202391F89F64}"/>
              </a:ext>
            </a:extLst>
          </p:cNvPr>
          <p:cNvSpPr txBox="1"/>
          <p:nvPr/>
        </p:nvSpPr>
        <p:spPr>
          <a:xfrm>
            <a:off x="6998959" y="3012493"/>
            <a:ext cx="4310307" cy="1098490"/>
          </a:xfrm>
          <a:prstGeom prst="rect">
            <a:avLst/>
          </a:prstGeom>
          <a:noFill/>
        </p:spPr>
        <p:txBody>
          <a:bodyPr wrap="square" lIns="186521" tIns="149217" rIns="186521" bIns="149217" rtlCol="0">
            <a:spAutoFit/>
          </a:bodyPr>
          <a:lstStyle/>
          <a:p>
            <a:pPr defTabSz="932574">
              <a:lnSpc>
                <a:spcPct val="90000"/>
              </a:lnSpc>
              <a:spcAft>
                <a:spcPts val="612"/>
              </a:spcAft>
              <a:defRPr/>
            </a:pPr>
            <a:r>
              <a:rPr lang="en-US" sz="2000" b="1" kern="0" dirty="0">
                <a:gradFill>
                  <a:gsLst>
                    <a:gs pos="2917">
                      <a:srgbClr val="FFFFFF"/>
                    </a:gs>
                    <a:gs pos="30000">
                      <a:srgbClr val="FFFFFF"/>
                    </a:gs>
                  </a:gsLst>
                  <a:lin ang="5400000" scaled="0"/>
                </a:gradFill>
                <a:latin typeface="Open Sans"/>
                <a:cs typeface="Segoe UI Semilight" panose="020B0402040204020203" pitchFamily="34" charset="0"/>
              </a:rPr>
              <a:t>Language</a:t>
            </a:r>
          </a:p>
          <a:p>
            <a:pPr defTabSz="932574">
              <a:lnSpc>
                <a:spcPct val="90000"/>
              </a:lnSpc>
              <a:spcAft>
                <a:spcPts val="612"/>
              </a:spcAft>
              <a:defRPr/>
            </a:pPr>
            <a:r>
              <a:rPr lang="en-US" sz="1600" kern="0" dirty="0">
                <a:solidFill>
                  <a:srgbClr val="FFFFFF"/>
                </a:solidFill>
                <a:latin typeface="Open Sans"/>
              </a:rPr>
              <a:t>Process text and learn how to recognize what users want</a:t>
            </a:r>
          </a:p>
        </p:txBody>
      </p:sp>
      <p:sp>
        <p:nvSpPr>
          <p:cNvPr id="36" name="TextBox 35">
            <a:extLst>
              <a:ext uri="{FF2B5EF4-FFF2-40B4-BE49-F238E27FC236}">
                <a16:creationId xmlns:a16="http://schemas.microsoft.com/office/drawing/2014/main" id="{00D26CF9-C914-4C2B-9A79-C77BC373EFCB}"/>
              </a:ext>
            </a:extLst>
          </p:cNvPr>
          <p:cNvSpPr txBox="1"/>
          <p:nvPr/>
        </p:nvSpPr>
        <p:spPr>
          <a:xfrm>
            <a:off x="6984586" y="5648213"/>
            <a:ext cx="5343107" cy="1098490"/>
          </a:xfrm>
          <a:prstGeom prst="rect">
            <a:avLst/>
          </a:prstGeom>
          <a:noFill/>
        </p:spPr>
        <p:txBody>
          <a:bodyPr wrap="square" lIns="186521" tIns="149217" rIns="186521" bIns="149217" rtlCol="0">
            <a:spAutoFit/>
          </a:bodyPr>
          <a:lstStyle/>
          <a:p>
            <a:pPr defTabSz="932574">
              <a:lnSpc>
                <a:spcPct val="90000"/>
              </a:lnSpc>
              <a:spcAft>
                <a:spcPts val="612"/>
              </a:spcAft>
              <a:defRPr/>
            </a:pPr>
            <a:r>
              <a:rPr lang="en-US" sz="2000" b="1" kern="0" dirty="0">
                <a:gradFill>
                  <a:gsLst>
                    <a:gs pos="2917">
                      <a:srgbClr val="FFFFFF"/>
                    </a:gs>
                    <a:gs pos="30000">
                      <a:srgbClr val="FFFFFF"/>
                    </a:gs>
                  </a:gsLst>
                  <a:lin ang="5400000" scaled="0"/>
                </a:gradFill>
                <a:latin typeface="Open Sans"/>
                <a:cs typeface="Segoe UI Semilight" panose="020B0402040204020203" pitchFamily="34" charset="0"/>
              </a:rPr>
              <a:t>Decision</a:t>
            </a:r>
          </a:p>
          <a:p>
            <a:pPr defTabSz="932574">
              <a:lnSpc>
                <a:spcPct val="90000"/>
              </a:lnSpc>
              <a:spcAft>
                <a:spcPts val="612"/>
              </a:spcAft>
              <a:defRPr/>
            </a:pPr>
            <a:r>
              <a:rPr lang="en-US" sz="1600" kern="0" dirty="0">
                <a:solidFill>
                  <a:srgbClr val="FFFFFF"/>
                </a:solidFill>
                <a:latin typeface="Open Sans"/>
              </a:rPr>
              <a:t>Build apps that surface recommendations for informed and efficient decision-making.</a:t>
            </a:r>
          </a:p>
        </p:txBody>
      </p:sp>
      <p:sp>
        <p:nvSpPr>
          <p:cNvPr id="37" name="TextBox 36">
            <a:extLst>
              <a:ext uri="{FF2B5EF4-FFF2-40B4-BE49-F238E27FC236}">
                <a16:creationId xmlns:a16="http://schemas.microsoft.com/office/drawing/2014/main" id="{CB575E17-E1AB-4B93-8F2C-CB5C1A582C2B}"/>
              </a:ext>
            </a:extLst>
          </p:cNvPr>
          <p:cNvSpPr txBox="1"/>
          <p:nvPr/>
        </p:nvSpPr>
        <p:spPr>
          <a:xfrm>
            <a:off x="6998959" y="4330353"/>
            <a:ext cx="5377107" cy="1098490"/>
          </a:xfrm>
          <a:prstGeom prst="rect">
            <a:avLst/>
          </a:prstGeom>
          <a:noFill/>
        </p:spPr>
        <p:txBody>
          <a:bodyPr wrap="square" lIns="186521" tIns="149217" rIns="93260" bIns="149217" rtlCol="0">
            <a:spAutoFit/>
          </a:bodyPr>
          <a:lstStyle/>
          <a:p>
            <a:pPr defTabSz="932574">
              <a:lnSpc>
                <a:spcPct val="90000"/>
              </a:lnSpc>
              <a:spcAft>
                <a:spcPts val="612"/>
              </a:spcAft>
              <a:defRPr/>
            </a:pPr>
            <a:r>
              <a:rPr lang="en-US" sz="2000" b="1" kern="0" dirty="0">
                <a:gradFill>
                  <a:gsLst>
                    <a:gs pos="2917">
                      <a:srgbClr val="FFFFFF"/>
                    </a:gs>
                    <a:gs pos="30000">
                      <a:srgbClr val="FFFFFF"/>
                    </a:gs>
                  </a:gsLst>
                  <a:lin ang="5400000" scaled="0"/>
                </a:gradFill>
                <a:latin typeface="Open Sans"/>
                <a:cs typeface="Segoe UI Semilight" panose="020B0402040204020203" pitchFamily="34" charset="0"/>
              </a:rPr>
              <a:t>Web</a:t>
            </a:r>
            <a:r>
              <a:rPr lang="en-US" sz="2000" kern="0" dirty="0">
                <a:gradFill>
                  <a:gsLst>
                    <a:gs pos="2917">
                      <a:srgbClr val="FFFFFF"/>
                    </a:gs>
                    <a:gs pos="30000">
                      <a:srgbClr val="FFFFFF"/>
                    </a:gs>
                  </a:gsLst>
                  <a:lin ang="5400000" scaled="0"/>
                </a:gradFill>
                <a:latin typeface="Open Sans"/>
                <a:cs typeface="Segoe UI Semilight" panose="020B0402040204020203" pitchFamily="34" charset="0"/>
              </a:rPr>
              <a:t> </a:t>
            </a:r>
            <a:r>
              <a:rPr lang="en-US" sz="2000" b="1" kern="0" dirty="0">
                <a:gradFill>
                  <a:gsLst>
                    <a:gs pos="2917">
                      <a:srgbClr val="FFFFFF"/>
                    </a:gs>
                    <a:gs pos="30000">
                      <a:srgbClr val="FFFFFF"/>
                    </a:gs>
                  </a:gsLst>
                  <a:lin ang="5400000" scaled="0"/>
                </a:gradFill>
                <a:latin typeface="Open Sans"/>
                <a:cs typeface="Segoe UI Semilight" panose="020B0402040204020203" pitchFamily="34" charset="0"/>
              </a:rPr>
              <a:t>Search</a:t>
            </a:r>
          </a:p>
          <a:p>
            <a:pPr defTabSz="932574">
              <a:lnSpc>
                <a:spcPct val="90000"/>
              </a:lnSpc>
              <a:spcAft>
                <a:spcPts val="612"/>
              </a:spcAft>
              <a:defRPr/>
            </a:pPr>
            <a:r>
              <a:rPr lang="en-US" sz="1600" kern="0" dirty="0">
                <a:solidFill>
                  <a:srgbClr val="FFFFFF"/>
                </a:solidFill>
                <a:latin typeface="Open Sans"/>
              </a:rPr>
              <a:t>Access billions of web pages, images, videos, and news with the power of Bing APIs</a:t>
            </a:r>
          </a:p>
        </p:txBody>
      </p:sp>
      <p:sp>
        <p:nvSpPr>
          <p:cNvPr id="39" name="Freeform 22">
            <a:extLst>
              <a:ext uri="{FF2B5EF4-FFF2-40B4-BE49-F238E27FC236}">
                <a16:creationId xmlns:a16="http://schemas.microsoft.com/office/drawing/2014/main" id="{9FAE2BCB-D142-4011-A309-067D082F422B}"/>
              </a:ext>
            </a:extLst>
          </p:cNvPr>
          <p:cNvSpPr>
            <a:spLocks noChangeAspect="1"/>
          </p:cNvSpPr>
          <p:nvPr/>
        </p:nvSpPr>
        <p:spPr bwMode="auto">
          <a:xfrm>
            <a:off x="6378518" y="764553"/>
            <a:ext cx="522820" cy="34596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1" rIns="93260" bIns="46631" numCol="1" anchor="t" anchorCtr="0" compatLnSpc="1">
            <a:prstTxWarp prst="textNoShape">
              <a:avLst/>
            </a:prstTxWarp>
          </a:bodyPr>
          <a:lstStyle/>
          <a:p>
            <a:pPr defTabSz="932574">
              <a:defRPr/>
            </a:pPr>
            <a:endParaRPr lang="en-US" sz="1836" kern="0">
              <a:solidFill>
                <a:sysClr val="windowText" lastClr="000000"/>
              </a:solidFill>
              <a:latin typeface="Segoe UI"/>
            </a:endParaRPr>
          </a:p>
        </p:txBody>
      </p:sp>
      <p:sp>
        <p:nvSpPr>
          <p:cNvPr id="40" name="Freeform 18">
            <a:extLst>
              <a:ext uri="{FF2B5EF4-FFF2-40B4-BE49-F238E27FC236}">
                <a16:creationId xmlns:a16="http://schemas.microsoft.com/office/drawing/2014/main" id="{5DE0E4C9-0F5C-4551-B33A-01DC5A998559}"/>
              </a:ext>
            </a:extLst>
          </p:cNvPr>
          <p:cNvSpPr>
            <a:spLocks noChangeAspect="1"/>
          </p:cNvSpPr>
          <p:nvPr/>
        </p:nvSpPr>
        <p:spPr bwMode="auto">
          <a:xfrm>
            <a:off x="6419596" y="2001072"/>
            <a:ext cx="463741" cy="406234"/>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1" rIns="93260" bIns="46631" numCol="1" anchor="t" anchorCtr="0" compatLnSpc="1">
            <a:prstTxWarp prst="textNoShape">
              <a:avLst/>
            </a:prstTxWarp>
          </a:bodyPr>
          <a:lstStyle/>
          <a:p>
            <a:pPr defTabSz="932574">
              <a:defRPr/>
            </a:pPr>
            <a:endParaRPr lang="en-US" sz="1836" kern="0">
              <a:solidFill>
                <a:sysClr val="windowText" lastClr="000000"/>
              </a:solidFill>
              <a:latin typeface="Segoe UI"/>
            </a:endParaRPr>
          </a:p>
        </p:txBody>
      </p:sp>
      <p:sp>
        <p:nvSpPr>
          <p:cNvPr id="41" name="Freeform 9">
            <a:extLst>
              <a:ext uri="{FF2B5EF4-FFF2-40B4-BE49-F238E27FC236}">
                <a16:creationId xmlns:a16="http://schemas.microsoft.com/office/drawing/2014/main" id="{A11FDB3B-829F-4F99-B3C7-B26D08808E5B}"/>
              </a:ext>
            </a:extLst>
          </p:cNvPr>
          <p:cNvSpPr>
            <a:spLocks noChangeAspect="1"/>
          </p:cNvSpPr>
          <p:nvPr/>
        </p:nvSpPr>
        <p:spPr bwMode="auto">
          <a:xfrm>
            <a:off x="6473805" y="3297862"/>
            <a:ext cx="332245" cy="417791"/>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1" rIns="93260" bIns="46631" numCol="1" anchor="t" anchorCtr="0" compatLnSpc="1">
            <a:prstTxWarp prst="textNoShape">
              <a:avLst/>
            </a:prstTxWarp>
          </a:bodyPr>
          <a:lstStyle/>
          <a:p>
            <a:pPr defTabSz="932574">
              <a:defRPr/>
            </a:pPr>
            <a:endParaRPr lang="en-US" sz="1836" kern="0">
              <a:solidFill>
                <a:sysClr val="windowText" lastClr="000000"/>
              </a:solidFill>
              <a:latin typeface="Segoe UI"/>
            </a:endParaRPr>
          </a:p>
        </p:txBody>
      </p:sp>
      <p:grpSp>
        <p:nvGrpSpPr>
          <p:cNvPr id="43" name="Group 42">
            <a:extLst>
              <a:ext uri="{FF2B5EF4-FFF2-40B4-BE49-F238E27FC236}">
                <a16:creationId xmlns:a16="http://schemas.microsoft.com/office/drawing/2014/main" id="{F092D76C-6DA3-41AB-A28D-E3C2F734FF63}"/>
              </a:ext>
            </a:extLst>
          </p:cNvPr>
          <p:cNvGrpSpPr/>
          <p:nvPr/>
        </p:nvGrpSpPr>
        <p:grpSpPr>
          <a:xfrm>
            <a:off x="6466081" y="4606209"/>
            <a:ext cx="424976" cy="402992"/>
            <a:chOff x="10832823" y="3353836"/>
            <a:chExt cx="537576" cy="528488"/>
          </a:xfrm>
        </p:grpSpPr>
        <p:sp>
          <p:nvSpPr>
            <p:cNvPr id="44" name="Oval 13">
              <a:extLst>
                <a:ext uri="{FF2B5EF4-FFF2-40B4-BE49-F238E27FC236}">
                  <a16:creationId xmlns:a16="http://schemas.microsoft.com/office/drawing/2014/main" id="{A8BFF685-D5AB-4DB0-B07C-3737EA39FE2B}"/>
                </a:ext>
              </a:extLst>
            </p:cNvPr>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1" rIns="93260" bIns="46631" numCol="1" anchor="t" anchorCtr="0" compatLnSpc="1">
              <a:prstTxWarp prst="textNoShape">
                <a:avLst/>
              </a:prstTxWarp>
            </a:bodyPr>
            <a:lstStyle/>
            <a:p>
              <a:pPr defTabSz="932574">
                <a:defRPr/>
              </a:pPr>
              <a:endParaRPr lang="en-US" sz="1836" kern="0">
                <a:solidFill>
                  <a:sysClr val="windowText" lastClr="000000"/>
                </a:solidFill>
                <a:latin typeface="Segoe UI"/>
              </a:endParaRPr>
            </a:p>
          </p:txBody>
        </p:sp>
        <p:sp>
          <p:nvSpPr>
            <p:cNvPr id="45" name="Freeform 14">
              <a:extLst>
                <a:ext uri="{FF2B5EF4-FFF2-40B4-BE49-F238E27FC236}">
                  <a16:creationId xmlns:a16="http://schemas.microsoft.com/office/drawing/2014/main" id="{E2D25522-00B7-41D2-B197-F1238A381BB1}"/>
                </a:ext>
              </a:extLst>
            </p:cNvPr>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1" rIns="93260" bIns="46631" numCol="1" anchor="t" anchorCtr="0" compatLnSpc="1">
              <a:prstTxWarp prst="textNoShape">
                <a:avLst/>
              </a:prstTxWarp>
            </a:bodyPr>
            <a:lstStyle/>
            <a:p>
              <a:pPr defTabSz="932574">
                <a:defRPr/>
              </a:pPr>
              <a:endParaRPr lang="en-US" sz="1836" kern="0">
                <a:solidFill>
                  <a:sysClr val="windowText" lastClr="000000"/>
                </a:solidFill>
                <a:latin typeface="Segoe UI"/>
              </a:endParaRPr>
            </a:p>
          </p:txBody>
        </p:sp>
      </p:grpSp>
      <p:sp>
        <p:nvSpPr>
          <p:cNvPr id="46" name="Rectangle 45">
            <a:extLst>
              <a:ext uri="{FF2B5EF4-FFF2-40B4-BE49-F238E27FC236}">
                <a16:creationId xmlns:a16="http://schemas.microsoft.com/office/drawing/2014/main" id="{80CF2B84-0772-45E8-936C-B6FF041BD0A1}"/>
              </a:ext>
            </a:extLst>
          </p:cNvPr>
          <p:cNvSpPr/>
          <p:nvPr/>
        </p:nvSpPr>
        <p:spPr>
          <a:xfrm>
            <a:off x="0" y="0"/>
            <a:ext cx="6189408" cy="6864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FFCE0AB-589D-4D9C-9D62-D1631C293125}"/>
              </a:ext>
            </a:extLst>
          </p:cNvPr>
          <p:cNvSpPr/>
          <p:nvPr/>
        </p:nvSpPr>
        <p:spPr>
          <a:xfrm>
            <a:off x="372830" y="2167116"/>
            <a:ext cx="5443751" cy="2523768"/>
          </a:xfrm>
          <a:prstGeom prst="rect">
            <a:avLst/>
          </a:prstGeom>
        </p:spPr>
        <p:txBody>
          <a:bodyPr wrap="square">
            <a:spAutoFit/>
          </a:bodyPr>
          <a:lstStyle/>
          <a:p>
            <a:pPr algn="ctr" defTabSz="932574">
              <a:spcAft>
                <a:spcPts val="1199"/>
              </a:spcAft>
              <a:defRPr/>
            </a:pPr>
            <a:r>
              <a:rPr lang="en-US" altLang="en-US" sz="5000" kern="0" dirty="0">
                <a:solidFill>
                  <a:srgbClr val="2E3C7E"/>
                </a:solidFill>
                <a:latin typeface="Open Sans"/>
              </a:rPr>
              <a:t>Microsoft </a:t>
            </a:r>
            <a:br>
              <a:rPr lang="en-US" altLang="en-US" sz="5000" kern="0" dirty="0">
                <a:solidFill>
                  <a:srgbClr val="2E3C7E"/>
                </a:solidFill>
                <a:latin typeface="Open Sans"/>
              </a:rPr>
            </a:br>
            <a:r>
              <a:rPr lang="en-US" altLang="en-US" sz="5000" kern="0" dirty="0">
                <a:solidFill>
                  <a:srgbClr val="2E3C7E"/>
                </a:solidFill>
                <a:latin typeface="Open Sans"/>
              </a:rPr>
              <a:t>Cognitive Services</a:t>
            </a:r>
          </a:p>
          <a:p>
            <a:pPr algn="ctr" defTabSz="932574">
              <a:spcAft>
                <a:spcPts val="1199"/>
              </a:spcAft>
              <a:defRPr/>
            </a:pPr>
            <a:r>
              <a:rPr lang="en-US" sz="2400" kern="0" dirty="0">
                <a:latin typeface="Open Sans"/>
              </a:rPr>
              <a:t>Give your apps </a:t>
            </a:r>
            <a:br>
              <a:rPr lang="en-US" sz="2400" kern="0" dirty="0">
                <a:latin typeface="Open Sans"/>
              </a:rPr>
            </a:br>
            <a:r>
              <a:rPr lang="en-US" sz="2400" kern="0" dirty="0">
                <a:latin typeface="Open Sans"/>
              </a:rPr>
              <a:t>a human side</a:t>
            </a:r>
          </a:p>
        </p:txBody>
      </p:sp>
      <p:sp>
        <p:nvSpPr>
          <p:cNvPr id="2" name="Thought Bubble: Cloud 1">
            <a:extLst>
              <a:ext uri="{FF2B5EF4-FFF2-40B4-BE49-F238E27FC236}">
                <a16:creationId xmlns:a16="http://schemas.microsoft.com/office/drawing/2014/main" id="{D5B83FFF-45A0-4E88-A947-AF2836B50194}"/>
              </a:ext>
            </a:extLst>
          </p:cNvPr>
          <p:cNvSpPr/>
          <p:nvPr/>
        </p:nvSpPr>
        <p:spPr>
          <a:xfrm>
            <a:off x="6286775" y="5899758"/>
            <a:ext cx="589909" cy="406234"/>
          </a:xfrm>
          <a:prstGeom prst="cloudCallou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a:solidFill>
                  <a:schemeClr val="bg1"/>
                </a:solidFill>
              </a:ln>
              <a:solidFill>
                <a:schemeClr val="bg1"/>
              </a:solidFill>
            </a:endParaRPr>
          </a:p>
        </p:txBody>
      </p:sp>
    </p:spTree>
    <p:extLst>
      <p:ext uri="{BB962C8B-B14F-4D97-AF65-F5344CB8AC3E}">
        <p14:creationId xmlns:p14="http://schemas.microsoft.com/office/powerpoint/2010/main" val="272812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01E725-E6BB-4A11-92C0-7A9D595398B8}"/>
              </a:ext>
            </a:extLst>
          </p:cNvPr>
          <p:cNvPicPr>
            <a:picLocks noChangeAspect="1"/>
          </p:cNvPicPr>
          <p:nvPr/>
        </p:nvPicPr>
        <p:blipFill>
          <a:blip r:embed="rId2"/>
          <a:stretch>
            <a:fillRect/>
          </a:stretch>
        </p:blipFill>
        <p:spPr>
          <a:xfrm>
            <a:off x="2926846" y="901684"/>
            <a:ext cx="6264167" cy="1901803"/>
          </a:xfrm>
          <a:prstGeom prst="rect">
            <a:avLst/>
          </a:prstGeom>
        </p:spPr>
      </p:pic>
      <p:pic>
        <p:nvPicPr>
          <p:cNvPr id="7" name="Picture 6">
            <a:extLst>
              <a:ext uri="{FF2B5EF4-FFF2-40B4-BE49-F238E27FC236}">
                <a16:creationId xmlns:a16="http://schemas.microsoft.com/office/drawing/2014/main" id="{ADD06C12-8308-42AA-8102-5551BC1C8788}"/>
              </a:ext>
            </a:extLst>
          </p:cNvPr>
          <p:cNvPicPr>
            <a:picLocks noChangeAspect="1"/>
          </p:cNvPicPr>
          <p:nvPr/>
        </p:nvPicPr>
        <p:blipFill>
          <a:blip r:embed="rId3"/>
          <a:stretch>
            <a:fillRect/>
          </a:stretch>
        </p:blipFill>
        <p:spPr>
          <a:xfrm>
            <a:off x="2914489" y="2718984"/>
            <a:ext cx="6276523" cy="1929499"/>
          </a:xfrm>
          <a:prstGeom prst="rect">
            <a:avLst/>
          </a:prstGeom>
        </p:spPr>
      </p:pic>
      <p:pic>
        <p:nvPicPr>
          <p:cNvPr id="8" name="Picture 7">
            <a:extLst>
              <a:ext uri="{FF2B5EF4-FFF2-40B4-BE49-F238E27FC236}">
                <a16:creationId xmlns:a16="http://schemas.microsoft.com/office/drawing/2014/main" id="{256C56AB-D892-4E51-B34F-66298F3E1553}"/>
              </a:ext>
            </a:extLst>
          </p:cNvPr>
          <p:cNvPicPr>
            <a:picLocks noChangeAspect="1"/>
          </p:cNvPicPr>
          <p:nvPr/>
        </p:nvPicPr>
        <p:blipFill>
          <a:blip r:embed="rId4"/>
          <a:stretch>
            <a:fillRect/>
          </a:stretch>
        </p:blipFill>
        <p:spPr>
          <a:xfrm>
            <a:off x="2963918" y="4620788"/>
            <a:ext cx="6264167" cy="2119505"/>
          </a:xfrm>
          <a:prstGeom prst="rect">
            <a:avLst/>
          </a:prstGeom>
        </p:spPr>
      </p:pic>
      <p:sp>
        <p:nvSpPr>
          <p:cNvPr id="9" name="Rectangle 8">
            <a:extLst>
              <a:ext uri="{FF2B5EF4-FFF2-40B4-BE49-F238E27FC236}">
                <a16:creationId xmlns:a16="http://schemas.microsoft.com/office/drawing/2014/main" id="{3C907697-7B9F-42F1-82DD-72EC3EADB39E}"/>
              </a:ext>
            </a:extLst>
          </p:cNvPr>
          <p:cNvSpPr/>
          <p:nvPr/>
        </p:nvSpPr>
        <p:spPr>
          <a:xfrm>
            <a:off x="0" y="863"/>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latin typeface="Open Sans"/>
              </a:rPr>
              <a:t>Conversational Bots Architecture – Azure Bot Service</a:t>
            </a:r>
          </a:p>
        </p:txBody>
      </p:sp>
    </p:spTree>
    <p:extLst>
      <p:ext uri="{BB962C8B-B14F-4D97-AF65-F5344CB8AC3E}">
        <p14:creationId xmlns:p14="http://schemas.microsoft.com/office/powerpoint/2010/main" val="3365369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EAB507-AD85-4456-B044-AF435C1615C3}"/>
              </a:ext>
            </a:extLst>
          </p:cNvPr>
          <p:cNvSpPr txBox="1"/>
          <p:nvPr/>
        </p:nvSpPr>
        <p:spPr>
          <a:xfrm>
            <a:off x="4974336" y="640081"/>
            <a:ext cx="6611533" cy="5574451"/>
          </a:xfrm>
          <a:prstGeom prst="rect">
            <a:avLst/>
          </a:prstGeom>
        </p:spPr>
        <p:txBody>
          <a:bodyPr vert="horz" lIns="91440" tIns="45720" rIns="91440" bIns="45720" rtlCol="0" anchor="ctr">
            <a:normAutofit/>
          </a:bodyPr>
          <a:lstStyle/>
          <a:p>
            <a:pPr defTabSz="914377">
              <a:lnSpc>
                <a:spcPct val="90000"/>
              </a:lnSpc>
              <a:spcBef>
                <a:spcPct val="0"/>
              </a:spcBef>
              <a:spcAft>
                <a:spcPts val="600"/>
              </a:spcAft>
            </a:pPr>
            <a:r>
              <a:rPr lang="en-US" sz="4400" dirty="0">
                <a:solidFill>
                  <a:srgbClr val="2E3C7E"/>
                </a:solidFill>
                <a:latin typeface="Open Sans" panose="020B0606030504020204"/>
                <a:ea typeface="+mj-ea"/>
                <a:cs typeface="+mj-cs"/>
              </a:rPr>
              <a:t>DEMO</a:t>
            </a:r>
            <a:r>
              <a:rPr lang="en-US" sz="4400" dirty="0">
                <a:latin typeface="+mj-lt"/>
                <a:ea typeface="+mj-ea"/>
                <a:cs typeface="+mj-cs"/>
              </a:rPr>
              <a:t> </a:t>
            </a:r>
          </a:p>
        </p:txBody>
      </p:sp>
      <p:pic>
        <p:nvPicPr>
          <p:cNvPr id="5" name="Graphic 4" descr="Play">
            <a:extLst>
              <a:ext uri="{FF2B5EF4-FFF2-40B4-BE49-F238E27FC236}">
                <a16:creationId xmlns:a16="http://schemas.microsoft.com/office/drawing/2014/main" id="{798C956A-7D5F-4C8E-8F57-745299BEFE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8" y="1421892"/>
            <a:ext cx="4010829" cy="4010829"/>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6966A713-FC8B-460E-9E28-272E4973B938}"/>
              </a:ext>
            </a:extLst>
          </p:cNvPr>
          <p:cNvPicPr>
            <a:picLocks noChangeAspect="1"/>
          </p:cNvPicPr>
          <p:nvPr/>
        </p:nvPicPr>
        <p:blipFill>
          <a:blip r:embed="rId5"/>
          <a:stretch>
            <a:fillRect/>
          </a:stretch>
        </p:blipFill>
        <p:spPr>
          <a:xfrm>
            <a:off x="11463453" y="6151077"/>
            <a:ext cx="449691" cy="449691"/>
          </a:xfrm>
          <a:prstGeom prst="rect">
            <a:avLst/>
          </a:prstGeom>
        </p:spPr>
      </p:pic>
    </p:spTree>
    <p:extLst>
      <p:ext uri="{BB962C8B-B14F-4D97-AF65-F5344CB8AC3E}">
        <p14:creationId xmlns:p14="http://schemas.microsoft.com/office/powerpoint/2010/main" val="4196203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EFC6534-9BEA-49E4-ACCE-20821DFA3A11}"/>
              </a:ext>
            </a:extLst>
          </p:cNvPr>
          <p:cNvSpPr>
            <a:spLocks noGrp="1"/>
          </p:cNvSpPr>
          <p:nvPr>
            <p:ph type="title"/>
          </p:nvPr>
        </p:nvSpPr>
        <p:spPr>
          <a:xfrm>
            <a:off x="76323" y="0"/>
            <a:ext cx="7609683" cy="674573"/>
          </a:xfrm>
        </p:spPr>
        <p:txBody>
          <a:bodyPr>
            <a:normAutofit fontScale="90000"/>
          </a:bodyPr>
          <a:lstStyle/>
          <a:p>
            <a:pPr>
              <a:lnSpc>
                <a:spcPct val="100000"/>
              </a:lnSpc>
            </a:pPr>
            <a:endParaRPr lang="en-US" dirty="0">
              <a:solidFill>
                <a:srgbClr val="2E3C7E"/>
              </a:solidFill>
              <a:latin typeface="Open Sans" panose="020B0606030504020204"/>
            </a:endParaRPr>
          </a:p>
        </p:txBody>
      </p:sp>
      <p:sp>
        <p:nvSpPr>
          <p:cNvPr id="7" name="Rectangle 6">
            <a:extLst>
              <a:ext uri="{FF2B5EF4-FFF2-40B4-BE49-F238E27FC236}">
                <a16:creationId xmlns:a16="http://schemas.microsoft.com/office/drawing/2014/main" id="{D8F850B3-9C98-4699-8C99-367C13FA077B}"/>
              </a:ext>
            </a:extLst>
          </p:cNvPr>
          <p:cNvSpPr/>
          <p:nvPr/>
        </p:nvSpPr>
        <p:spPr bwMode="auto">
          <a:xfrm>
            <a:off x="3505479" y="1853259"/>
            <a:ext cx="228541" cy="2614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3" tIns="146267" rIns="182833" bIns="146267" numCol="1" spcCol="0" rtlCol="0" fromWordArt="0" anchor="t" anchorCtr="0" forceAA="0" compatLnSpc="1">
            <a:prstTxWarp prst="textNoShape">
              <a:avLst/>
            </a:prstTxWarp>
            <a:noAutofit/>
          </a:bodyPr>
          <a:lstStyle/>
          <a:p>
            <a:pPr algn="ctr" defTabSz="932215" fontAlgn="base">
              <a:spcBef>
                <a:spcPct val="0"/>
              </a:spcBef>
              <a:spcAft>
                <a:spcPct val="0"/>
              </a:spcAft>
              <a:defRPr/>
            </a:pPr>
            <a:endParaRPr lang="en-US" sz="2399" dirty="0" err="1">
              <a:gradFill>
                <a:gsLst>
                  <a:gs pos="0">
                    <a:srgbClr val="FFFFFF"/>
                  </a:gs>
                  <a:gs pos="100000">
                    <a:srgbClr val="FFFFFF"/>
                  </a:gs>
                </a:gsLst>
                <a:lin ang="5400000" scaled="0"/>
              </a:gradFill>
              <a:latin typeface="Open Sans" panose="020B0606030504020204"/>
              <a:ea typeface="Segoe UI" pitchFamily="34" charset="0"/>
              <a:cs typeface="Segoe UI" pitchFamily="34" charset="0"/>
            </a:endParaRPr>
          </a:p>
        </p:txBody>
      </p:sp>
      <p:pic>
        <p:nvPicPr>
          <p:cNvPr id="12" name="Picture 11">
            <a:extLst>
              <a:ext uri="{FF2B5EF4-FFF2-40B4-BE49-F238E27FC236}">
                <a16:creationId xmlns:a16="http://schemas.microsoft.com/office/drawing/2014/main" id="{3969D2BA-4ED1-4861-B034-AFFB16270FD1}"/>
              </a:ext>
            </a:extLst>
          </p:cNvPr>
          <p:cNvPicPr>
            <a:picLocks noChangeAspect="1"/>
          </p:cNvPicPr>
          <p:nvPr/>
        </p:nvPicPr>
        <p:blipFill>
          <a:blip r:embed="rId3"/>
          <a:stretch>
            <a:fillRect/>
          </a:stretch>
        </p:blipFill>
        <p:spPr>
          <a:xfrm>
            <a:off x="1868558" y="1443494"/>
            <a:ext cx="1282908" cy="1064541"/>
          </a:xfrm>
          <a:prstGeom prst="rect">
            <a:avLst/>
          </a:prstGeom>
        </p:spPr>
      </p:pic>
      <p:pic>
        <p:nvPicPr>
          <p:cNvPr id="13" name="Picture 12">
            <a:extLst>
              <a:ext uri="{FF2B5EF4-FFF2-40B4-BE49-F238E27FC236}">
                <a16:creationId xmlns:a16="http://schemas.microsoft.com/office/drawing/2014/main" id="{C1FA0E01-B1B8-43F1-A76C-8FFB24531DEB}"/>
              </a:ext>
            </a:extLst>
          </p:cNvPr>
          <p:cNvPicPr>
            <a:picLocks noChangeAspect="1"/>
          </p:cNvPicPr>
          <p:nvPr/>
        </p:nvPicPr>
        <p:blipFill>
          <a:blip r:embed="rId4"/>
          <a:stretch>
            <a:fillRect/>
          </a:stretch>
        </p:blipFill>
        <p:spPr>
          <a:xfrm>
            <a:off x="5390898" y="1386385"/>
            <a:ext cx="1500545" cy="1123561"/>
          </a:xfrm>
          <a:prstGeom prst="rect">
            <a:avLst/>
          </a:prstGeom>
        </p:spPr>
      </p:pic>
      <p:pic>
        <p:nvPicPr>
          <p:cNvPr id="14" name="Picture 13">
            <a:extLst>
              <a:ext uri="{FF2B5EF4-FFF2-40B4-BE49-F238E27FC236}">
                <a16:creationId xmlns:a16="http://schemas.microsoft.com/office/drawing/2014/main" id="{FD83E6AA-CF52-4F68-9708-C064D981829D}"/>
              </a:ext>
            </a:extLst>
          </p:cNvPr>
          <p:cNvPicPr>
            <a:picLocks noChangeAspect="1"/>
          </p:cNvPicPr>
          <p:nvPr/>
        </p:nvPicPr>
        <p:blipFill>
          <a:blip r:embed="rId5"/>
          <a:stretch>
            <a:fillRect/>
          </a:stretch>
        </p:blipFill>
        <p:spPr>
          <a:xfrm>
            <a:off x="9080625" y="1449310"/>
            <a:ext cx="1475871" cy="1078809"/>
          </a:xfrm>
          <a:prstGeom prst="rect">
            <a:avLst/>
          </a:prstGeom>
        </p:spPr>
      </p:pic>
      <p:pic>
        <p:nvPicPr>
          <p:cNvPr id="15" name="Picture 14">
            <a:extLst>
              <a:ext uri="{FF2B5EF4-FFF2-40B4-BE49-F238E27FC236}">
                <a16:creationId xmlns:a16="http://schemas.microsoft.com/office/drawing/2014/main" id="{32720F46-0DC6-443B-9E91-6068A8834E6C}"/>
              </a:ext>
            </a:extLst>
          </p:cNvPr>
          <p:cNvPicPr>
            <a:picLocks noChangeAspect="1"/>
          </p:cNvPicPr>
          <p:nvPr/>
        </p:nvPicPr>
        <p:blipFill>
          <a:blip r:embed="rId6"/>
          <a:stretch>
            <a:fillRect/>
          </a:stretch>
        </p:blipFill>
        <p:spPr>
          <a:xfrm>
            <a:off x="1091600" y="3521955"/>
            <a:ext cx="10099145" cy="1332848"/>
          </a:xfrm>
          <a:prstGeom prst="rect">
            <a:avLst/>
          </a:prstGeom>
        </p:spPr>
      </p:pic>
      <p:sp>
        <p:nvSpPr>
          <p:cNvPr id="16" name="TextBox 15">
            <a:extLst>
              <a:ext uri="{FF2B5EF4-FFF2-40B4-BE49-F238E27FC236}">
                <a16:creationId xmlns:a16="http://schemas.microsoft.com/office/drawing/2014/main" id="{74229C73-BF84-42F7-A436-A579E46A31C1}"/>
              </a:ext>
            </a:extLst>
          </p:cNvPr>
          <p:cNvSpPr txBox="1"/>
          <p:nvPr/>
        </p:nvSpPr>
        <p:spPr>
          <a:xfrm>
            <a:off x="8514547" y="2545518"/>
            <a:ext cx="2608022" cy="954107"/>
          </a:xfrm>
          <a:prstGeom prst="rect">
            <a:avLst/>
          </a:prstGeom>
          <a:noFill/>
        </p:spPr>
        <p:txBody>
          <a:bodyPr wrap="none" rtlCol="0">
            <a:spAutoFit/>
          </a:bodyPr>
          <a:lstStyle/>
          <a:p>
            <a:pPr algn="ctr"/>
            <a:r>
              <a:rPr lang="en-US" sz="1600" b="1" dirty="0">
                <a:solidFill>
                  <a:srgbClr val="2E3C7E"/>
                </a:solidFill>
                <a:latin typeface="Open Sans" panose="020B0606030504020204"/>
              </a:rPr>
              <a:t>Language Understanding</a:t>
            </a:r>
            <a:br>
              <a:rPr lang="en-US" sz="1600" b="1" dirty="0">
                <a:solidFill>
                  <a:srgbClr val="2E3C7E"/>
                </a:solidFill>
                <a:latin typeface="Open Sans" panose="020B0606030504020204"/>
              </a:rPr>
            </a:br>
            <a:r>
              <a:rPr lang="en-US" sz="1600" b="1" dirty="0">
                <a:solidFill>
                  <a:srgbClr val="2E3C7E"/>
                </a:solidFill>
                <a:latin typeface="Open Sans" panose="020B0606030504020204"/>
              </a:rPr>
              <a:t>Intelligent Service</a:t>
            </a:r>
          </a:p>
          <a:p>
            <a:pPr algn="ctr"/>
            <a:r>
              <a:rPr lang="en-US" sz="1200" dirty="0">
                <a:latin typeface="Open Sans" panose="020B0606030504020204"/>
              </a:rPr>
              <a:t>Teach your apps to understand</a:t>
            </a:r>
          </a:p>
          <a:p>
            <a:pPr algn="ctr"/>
            <a:r>
              <a:rPr lang="en-US" sz="1200" dirty="0">
                <a:latin typeface="Open Sans" panose="020B0606030504020204"/>
              </a:rPr>
              <a:t> commands from users</a:t>
            </a:r>
          </a:p>
        </p:txBody>
      </p:sp>
      <p:sp>
        <p:nvSpPr>
          <p:cNvPr id="18" name="TextBox 17">
            <a:extLst>
              <a:ext uri="{FF2B5EF4-FFF2-40B4-BE49-F238E27FC236}">
                <a16:creationId xmlns:a16="http://schemas.microsoft.com/office/drawing/2014/main" id="{F1C7C0A1-C52D-4DF6-AB43-526122FBDACF}"/>
              </a:ext>
            </a:extLst>
          </p:cNvPr>
          <p:cNvSpPr txBox="1"/>
          <p:nvPr/>
        </p:nvSpPr>
        <p:spPr>
          <a:xfrm>
            <a:off x="1508042" y="2558257"/>
            <a:ext cx="2003943" cy="892552"/>
          </a:xfrm>
          <a:prstGeom prst="rect">
            <a:avLst/>
          </a:prstGeom>
          <a:noFill/>
        </p:spPr>
        <p:txBody>
          <a:bodyPr wrap="square" rtlCol="0">
            <a:spAutoFit/>
          </a:bodyPr>
          <a:lstStyle/>
          <a:p>
            <a:pPr algn="ctr"/>
            <a:r>
              <a:rPr lang="en-US" sz="1600" b="1" dirty="0" err="1">
                <a:solidFill>
                  <a:srgbClr val="2E3C7E"/>
                </a:solidFill>
                <a:latin typeface="Open Sans" panose="020B0606030504020204"/>
              </a:rPr>
              <a:t>QnA</a:t>
            </a:r>
            <a:r>
              <a:rPr lang="en-US" sz="1600" b="1" dirty="0">
                <a:solidFill>
                  <a:srgbClr val="2E3C7E"/>
                </a:solidFill>
                <a:latin typeface="Open Sans" panose="020B0606030504020204"/>
              </a:rPr>
              <a:t> Maker</a:t>
            </a:r>
          </a:p>
          <a:p>
            <a:pPr algn="ctr"/>
            <a:r>
              <a:rPr lang="en-US" sz="1200" dirty="0">
                <a:latin typeface="Open Sans" panose="020B0606030504020204"/>
              </a:rPr>
              <a:t>Separate information into</a:t>
            </a:r>
            <a:br>
              <a:rPr lang="en-US" sz="1200" dirty="0">
                <a:latin typeface="Open Sans" panose="020B0606030504020204"/>
              </a:rPr>
            </a:br>
            <a:r>
              <a:rPr lang="en-US" sz="1200" dirty="0">
                <a:latin typeface="Open Sans" panose="020B0606030504020204"/>
              </a:rPr>
              <a:t>conversational,</a:t>
            </a:r>
            <a:br>
              <a:rPr lang="en-US" sz="1200" dirty="0">
                <a:latin typeface="Open Sans" panose="020B0606030504020204"/>
              </a:rPr>
            </a:br>
            <a:r>
              <a:rPr lang="en-US" sz="1200" dirty="0">
                <a:latin typeface="Open Sans" panose="020B0606030504020204"/>
              </a:rPr>
              <a:t>easy-to-navigate answers</a:t>
            </a:r>
          </a:p>
        </p:txBody>
      </p:sp>
      <p:sp>
        <p:nvSpPr>
          <p:cNvPr id="20" name="Rectangle 19">
            <a:extLst>
              <a:ext uri="{FF2B5EF4-FFF2-40B4-BE49-F238E27FC236}">
                <a16:creationId xmlns:a16="http://schemas.microsoft.com/office/drawing/2014/main" id="{7629AFB4-389D-48A0-A028-C7C44AF72370}"/>
              </a:ext>
            </a:extLst>
          </p:cNvPr>
          <p:cNvSpPr/>
          <p:nvPr/>
        </p:nvSpPr>
        <p:spPr>
          <a:xfrm>
            <a:off x="4761187" y="2545517"/>
            <a:ext cx="2669628" cy="707886"/>
          </a:xfrm>
          <a:prstGeom prst="rect">
            <a:avLst/>
          </a:prstGeom>
        </p:spPr>
        <p:txBody>
          <a:bodyPr wrap="square">
            <a:spAutoFit/>
          </a:bodyPr>
          <a:lstStyle/>
          <a:p>
            <a:pPr algn="ctr"/>
            <a:r>
              <a:rPr lang="en-US" sz="1600" b="1" dirty="0">
                <a:solidFill>
                  <a:srgbClr val="2E3C7E"/>
                </a:solidFill>
                <a:latin typeface="Open Sans" panose="020B0606030504020204"/>
              </a:rPr>
              <a:t>Azure search</a:t>
            </a:r>
          </a:p>
          <a:p>
            <a:pPr algn="ctr"/>
            <a:r>
              <a:rPr lang="en-US" sz="1200" dirty="0">
                <a:latin typeface="Open Sans" panose="020B0606030504020204"/>
              </a:rPr>
              <a:t>Integrate search into a conversational experience</a:t>
            </a:r>
          </a:p>
        </p:txBody>
      </p:sp>
      <p:sp>
        <p:nvSpPr>
          <p:cNvPr id="21" name="TextBox 20">
            <a:extLst>
              <a:ext uri="{FF2B5EF4-FFF2-40B4-BE49-F238E27FC236}">
                <a16:creationId xmlns:a16="http://schemas.microsoft.com/office/drawing/2014/main" id="{E1BB04C5-E9A1-4385-81E3-E8173D840720}"/>
              </a:ext>
            </a:extLst>
          </p:cNvPr>
          <p:cNvSpPr txBox="1"/>
          <p:nvPr/>
        </p:nvSpPr>
        <p:spPr>
          <a:xfrm>
            <a:off x="820639" y="4925950"/>
            <a:ext cx="1905715" cy="892552"/>
          </a:xfrm>
          <a:prstGeom prst="rect">
            <a:avLst/>
          </a:prstGeom>
          <a:noFill/>
        </p:spPr>
        <p:txBody>
          <a:bodyPr wrap="none" rtlCol="0">
            <a:spAutoFit/>
          </a:bodyPr>
          <a:lstStyle/>
          <a:p>
            <a:pPr algn="ctr"/>
            <a:r>
              <a:rPr lang="en-US" sz="1600" b="1" dirty="0">
                <a:solidFill>
                  <a:srgbClr val="2E3C7E"/>
                </a:solidFill>
                <a:latin typeface="Open Sans" panose="020B0606030504020204"/>
              </a:rPr>
              <a:t>BING Speech API</a:t>
            </a:r>
            <a:endParaRPr lang="en-US" sz="2000" b="1" dirty="0">
              <a:solidFill>
                <a:srgbClr val="2E3C7E"/>
              </a:solidFill>
              <a:latin typeface="Open Sans" panose="020B0606030504020204"/>
            </a:endParaRPr>
          </a:p>
          <a:p>
            <a:pPr algn="ctr"/>
            <a:r>
              <a:rPr lang="en-US" sz="1200" dirty="0">
                <a:latin typeface="Open Sans" panose="020B0606030504020204"/>
              </a:rPr>
              <a:t>Separate information</a:t>
            </a:r>
            <a:br>
              <a:rPr lang="en-US" sz="1200" dirty="0">
                <a:latin typeface="Open Sans" panose="020B0606030504020204"/>
              </a:rPr>
            </a:br>
            <a:r>
              <a:rPr lang="en-US" sz="1200" dirty="0">
                <a:latin typeface="Open Sans" panose="020B0606030504020204"/>
              </a:rPr>
              <a:t>into conversational,</a:t>
            </a:r>
            <a:br>
              <a:rPr lang="en-US" sz="1200" dirty="0">
                <a:latin typeface="Open Sans" panose="020B0606030504020204"/>
              </a:rPr>
            </a:br>
            <a:r>
              <a:rPr lang="en-US" sz="1200" dirty="0">
                <a:latin typeface="Open Sans" panose="020B0606030504020204"/>
              </a:rPr>
              <a:t>easy-to-navigate answers</a:t>
            </a:r>
          </a:p>
        </p:txBody>
      </p:sp>
      <p:sp>
        <p:nvSpPr>
          <p:cNvPr id="22" name="Rectangle 21">
            <a:extLst>
              <a:ext uri="{FF2B5EF4-FFF2-40B4-BE49-F238E27FC236}">
                <a16:creationId xmlns:a16="http://schemas.microsoft.com/office/drawing/2014/main" id="{0A78200D-8606-482B-A873-117C9C887933}"/>
              </a:ext>
            </a:extLst>
          </p:cNvPr>
          <p:cNvSpPr/>
          <p:nvPr/>
        </p:nvSpPr>
        <p:spPr>
          <a:xfrm>
            <a:off x="3308153" y="4936998"/>
            <a:ext cx="2833016" cy="707886"/>
          </a:xfrm>
          <a:prstGeom prst="rect">
            <a:avLst/>
          </a:prstGeom>
        </p:spPr>
        <p:txBody>
          <a:bodyPr wrap="square">
            <a:spAutoFit/>
          </a:bodyPr>
          <a:lstStyle/>
          <a:p>
            <a:pPr algn="ctr"/>
            <a:r>
              <a:rPr lang="en-US" sz="1600" b="1" dirty="0">
                <a:solidFill>
                  <a:srgbClr val="2E3C7E"/>
                </a:solidFill>
                <a:latin typeface="Open Sans" panose="020B0606030504020204"/>
              </a:rPr>
              <a:t>Speaker Recognition API</a:t>
            </a:r>
            <a:endParaRPr lang="en-US" sz="2000" b="1" dirty="0">
              <a:solidFill>
                <a:srgbClr val="2E3C7E"/>
              </a:solidFill>
              <a:latin typeface="Open Sans" panose="020B0606030504020204"/>
            </a:endParaRPr>
          </a:p>
          <a:p>
            <a:pPr algn="ctr">
              <a:spcAft>
                <a:spcPts val="800"/>
              </a:spcAft>
            </a:pPr>
            <a:r>
              <a:rPr lang="en-US" sz="1200" dirty="0">
                <a:latin typeface="Open Sans" panose="020B0606030504020204"/>
                <a:ea typeface="DengXian" panose="02010600030101010101" pitchFamily="2" charset="-122"/>
                <a:cs typeface="Times New Roman" panose="02020603050405020304" pitchFamily="18" charset="0"/>
              </a:rPr>
              <a:t>Give your app the ability to know</a:t>
            </a:r>
            <a:br>
              <a:rPr lang="en-US" sz="1200" dirty="0">
                <a:latin typeface="Open Sans" panose="020B0606030504020204"/>
                <a:ea typeface="DengXian" panose="02010600030101010101" pitchFamily="2" charset="-122"/>
                <a:cs typeface="Times New Roman" panose="02020603050405020304" pitchFamily="18" charset="0"/>
              </a:rPr>
            </a:br>
            <a:r>
              <a:rPr lang="en-US" sz="1200" dirty="0">
                <a:latin typeface="Open Sans" panose="020B0606030504020204"/>
                <a:ea typeface="DengXian" panose="02010600030101010101" pitchFamily="2" charset="-122"/>
                <a:cs typeface="Times New Roman" panose="02020603050405020304" pitchFamily="18" charset="0"/>
              </a:rPr>
              <a:t>who’s talking</a:t>
            </a:r>
          </a:p>
        </p:txBody>
      </p:sp>
      <p:sp>
        <p:nvSpPr>
          <p:cNvPr id="23" name="Rectangle 22">
            <a:extLst>
              <a:ext uri="{FF2B5EF4-FFF2-40B4-BE49-F238E27FC236}">
                <a16:creationId xmlns:a16="http://schemas.microsoft.com/office/drawing/2014/main" id="{4FB6DF19-19CA-41D8-A9CF-156E5E133EA2}"/>
              </a:ext>
            </a:extLst>
          </p:cNvPr>
          <p:cNvSpPr/>
          <p:nvPr/>
        </p:nvSpPr>
        <p:spPr>
          <a:xfrm>
            <a:off x="6141169" y="4937332"/>
            <a:ext cx="2833016" cy="707886"/>
          </a:xfrm>
          <a:prstGeom prst="rect">
            <a:avLst/>
          </a:prstGeom>
        </p:spPr>
        <p:txBody>
          <a:bodyPr wrap="square">
            <a:spAutoFit/>
          </a:bodyPr>
          <a:lstStyle/>
          <a:p>
            <a:pPr algn="ctr">
              <a:spcAft>
                <a:spcPts val="800"/>
              </a:spcAft>
            </a:pPr>
            <a:r>
              <a:rPr lang="en-US" sz="1600" b="1" dirty="0">
                <a:solidFill>
                  <a:srgbClr val="2E3C7E"/>
                </a:solidFill>
                <a:latin typeface="Open Sans" panose="020B0606030504020204"/>
                <a:ea typeface="DengXian" panose="02010600030101010101" pitchFamily="2" charset="-122"/>
                <a:cs typeface="Times New Roman" panose="02020603050405020304" pitchFamily="18" charset="0"/>
              </a:rPr>
              <a:t>Translator</a:t>
            </a:r>
            <a:br>
              <a:rPr lang="en-US" sz="1600" b="1" dirty="0">
                <a:solidFill>
                  <a:srgbClr val="C00000"/>
                </a:solidFill>
                <a:latin typeface="Open Sans" panose="020B0606030504020204"/>
                <a:ea typeface="DengXian" panose="02010600030101010101" pitchFamily="2" charset="-122"/>
                <a:cs typeface="Times New Roman" panose="02020603050405020304" pitchFamily="18" charset="0"/>
              </a:rPr>
            </a:br>
            <a:r>
              <a:rPr lang="en-US" sz="1200" dirty="0">
                <a:latin typeface="Open Sans" panose="020B0606030504020204"/>
                <a:ea typeface="DengXian" panose="02010600030101010101" pitchFamily="2" charset="-122"/>
                <a:cs typeface="Times New Roman" panose="02020603050405020304" pitchFamily="18" charset="0"/>
              </a:rPr>
              <a:t>Easily perform speech</a:t>
            </a:r>
            <a:br>
              <a:rPr lang="en-US" sz="1200" dirty="0">
                <a:latin typeface="Open Sans" panose="020B0606030504020204"/>
                <a:ea typeface="DengXian" panose="02010600030101010101" pitchFamily="2" charset="-122"/>
                <a:cs typeface="Times New Roman" panose="02020603050405020304" pitchFamily="18" charset="0"/>
              </a:rPr>
            </a:br>
            <a:r>
              <a:rPr lang="en-US" sz="1200" dirty="0">
                <a:latin typeface="Open Sans" panose="020B0606030504020204"/>
                <a:ea typeface="DengXian" panose="02010600030101010101" pitchFamily="2" charset="-122"/>
                <a:cs typeface="Times New Roman" panose="02020603050405020304" pitchFamily="18" charset="0"/>
              </a:rPr>
              <a:t>and text translation</a:t>
            </a:r>
          </a:p>
        </p:txBody>
      </p:sp>
      <p:sp>
        <p:nvSpPr>
          <p:cNvPr id="24" name="Rectangle 23">
            <a:extLst>
              <a:ext uri="{FF2B5EF4-FFF2-40B4-BE49-F238E27FC236}">
                <a16:creationId xmlns:a16="http://schemas.microsoft.com/office/drawing/2014/main" id="{BF5EFA29-AD1B-48BD-B283-08EE8E8EA2E3}"/>
              </a:ext>
            </a:extLst>
          </p:cNvPr>
          <p:cNvSpPr/>
          <p:nvPr/>
        </p:nvSpPr>
        <p:spPr>
          <a:xfrm>
            <a:off x="9080623" y="4936998"/>
            <a:ext cx="2833016" cy="707886"/>
          </a:xfrm>
          <a:prstGeom prst="rect">
            <a:avLst/>
          </a:prstGeom>
        </p:spPr>
        <p:txBody>
          <a:bodyPr wrap="square">
            <a:spAutoFit/>
          </a:bodyPr>
          <a:lstStyle/>
          <a:p>
            <a:pPr algn="ctr">
              <a:spcAft>
                <a:spcPts val="800"/>
              </a:spcAft>
            </a:pPr>
            <a:r>
              <a:rPr lang="en-US" sz="1600" b="1" dirty="0">
                <a:solidFill>
                  <a:srgbClr val="2E3C7E"/>
                </a:solidFill>
                <a:latin typeface="Open Sans" panose="020B0606030504020204"/>
                <a:ea typeface="DengXian" panose="02010600030101010101" pitchFamily="2" charset="-122"/>
                <a:cs typeface="Times New Roman" panose="02020603050405020304" pitchFamily="18" charset="0"/>
              </a:rPr>
              <a:t>Custom speech service</a:t>
            </a:r>
            <a:br>
              <a:rPr lang="en-US" sz="1600" b="1" dirty="0">
                <a:solidFill>
                  <a:srgbClr val="C00000"/>
                </a:solidFill>
                <a:latin typeface="Open Sans" panose="020B0606030504020204"/>
                <a:ea typeface="DengXian" panose="02010600030101010101" pitchFamily="2" charset="-122"/>
                <a:cs typeface="Times New Roman" panose="02020603050405020304" pitchFamily="18" charset="0"/>
              </a:rPr>
            </a:br>
            <a:r>
              <a:rPr lang="en-US" sz="1200" dirty="0">
                <a:latin typeface="Open Sans" panose="020B0606030504020204"/>
                <a:ea typeface="DengXian" panose="02010600030101010101" pitchFamily="2" charset="-122"/>
                <a:cs typeface="Times New Roman" panose="02020603050405020304" pitchFamily="18" charset="0"/>
              </a:rPr>
              <a:t>Fine-tune speech recognition for anyone, anywhere </a:t>
            </a:r>
          </a:p>
        </p:txBody>
      </p:sp>
      <p:pic>
        <p:nvPicPr>
          <p:cNvPr id="25" name="Picture 24" descr="A close up of a logo&#10;&#10;Description generated with very high confidence">
            <a:extLst>
              <a:ext uri="{FF2B5EF4-FFF2-40B4-BE49-F238E27FC236}">
                <a16:creationId xmlns:a16="http://schemas.microsoft.com/office/drawing/2014/main" id="{50A90E9A-504B-4349-BDE6-E5C8ED4CDD85}"/>
              </a:ext>
            </a:extLst>
          </p:cNvPr>
          <p:cNvPicPr>
            <a:picLocks noChangeAspect="1"/>
          </p:cNvPicPr>
          <p:nvPr/>
        </p:nvPicPr>
        <p:blipFill>
          <a:blip r:embed="rId7"/>
          <a:stretch>
            <a:fillRect/>
          </a:stretch>
        </p:blipFill>
        <p:spPr>
          <a:xfrm flipH="1">
            <a:off x="10323442" y="1737274"/>
            <a:ext cx="456535" cy="456535"/>
          </a:xfrm>
          <a:prstGeom prst="rect">
            <a:avLst/>
          </a:prstGeom>
        </p:spPr>
      </p:pic>
      <p:sp>
        <p:nvSpPr>
          <p:cNvPr id="27" name="Rectangle 26">
            <a:extLst>
              <a:ext uri="{FF2B5EF4-FFF2-40B4-BE49-F238E27FC236}">
                <a16:creationId xmlns:a16="http://schemas.microsoft.com/office/drawing/2014/main" id="{A4CF9E57-F85D-4CD2-8F3C-27A0529DF757}"/>
              </a:ext>
            </a:extLst>
          </p:cNvPr>
          <p:cNvSpPr/>
          <p:nvPr/>
        </p:nvSpPr>
        <p:spPr>
          <a:xfrm>
            <a:off x="0" y="1"/>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latin typeface="Open Sans"/>
              </a:rPr>
              <a:t>Conversational Intelligence</a:t>
            </a:r>
            <a:endParaRPr lang="en-US" sz="4000" dirty="0">
              <a:solidFill>
                <a:srgbClr val="FFFFFF"/>
              </a:solidFill>
              <a:latin typeface="Open Sans" panose="020B0606030504020204"/>
            </a:endParaRPr>
          </a:p>
        </p:txBody>
      </p:sp>
    </p:spTree>
    <p:extLst>
      <p:ext uri="{BB962C8B-B14F-4D97-AF65-F5344CB8AC3E}">
        <p14:creationId xmlns:p14="http://schemas.microsoft.com/office/powerpoint/2010/main" val="2678437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131DBC-281E-4D80-A680-973E64B3195D}"/>
              </a:ext>
            </a:extLst>
          </p:cNvPr>
          <p:cNvPicPr>
            <a:picLocks noChangeAspect="1"/>
          </p:cNvPicPr>
          <p:nvPr/>
        </p:nvPicPr>
        <p:blipFill>
          <a:blip r:embed="rId3"/>
          <a:stretch>
            <a:fillRect/>
          </a:stretch>
        </p:blipFill>
        <p:spPr>
          <a:xfrm>
            <a:off x="2490281" y="2533412"/>
            <a:ext cx="6860887" cy="3722597"/>
          </a:xfrm>
          <a:prstGeom prst="rect">
            <a:avLst/>
          </a:prstGeom>
        </p:spPr>
      </p:pic>
      <p:sp>
        <p:nvSpPr>
          <p:cNvPr id="10" name="Rectangle 9">
            <a:extLst>
              <a:ext uri="{FF2B5EF4-FFF2-40B4-BE49-F238E27FC236}">
                <a16:creationId xmlns:a16="http://schemas.microsoft.com/office/drawing/2014/main" id="{B934A5D0-C06E-4AB9-85AA-DDC727DE9E32}"/>
              </a:ext>
            </a:extLst>
          </p:cNvPr>
          <p:cNvSpPr/>
          <p:nvPr/>
        </p:nvSpPr>
        <p:spPr>
          <a:xfrm>
            <a:off x="556033" y="1086913"/>
            <a:ext cx="11176931" cy="1077218"/>
          </a:xfrm>
          <a:prstGeom prst="rect">
            <a:avLst/>
          </a:prstGeom>
        </p:spPr>
        <p:txBody>
          <a:bodyPr wrap="square">
            <a:spAutoFit/>
          </a:bodyPr>
          <a:lstStyle/>
          <a:p>
            <a:r>
              <a:rPr lang="en-US" sz="3200" dirty="0">
                <a:latin typeface="Open Sans" panose="020B0606030504020204"/>
              </a:rPr>
              <a:t>Designed to provide you with an easy way to create models, which allow your applications to understand user commands.</a:t>
            </a:r>
          </a:p>
        </p:txBody>
      </p:sp>
      <p:sp>
        <p:nvSpPr>
          <p:cNvPr id="13" name="Rectangle 12">
            <a:extLst>
              <a:ext uri="{FF2B5EF4-FFF2-40B4-BE49-F238E27FC236}">
                <a16:creationId xmlns:a16="http://schemas.microsoft.com/office/drawing/2014/main" id="{E8ABA6D1-9296-4D07-B729-1AC4897D845C}"/>
              </a:ext>
            </a:extLst>
          </p:cNvPr>
          <p:cNvSpPr/>
          <p:nvPr/>
        </p:nvSpPr>
        <p:spPr>
          <a:xfrm>
            <a:off x="0" y="1"/>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4000" dirty="0">
                <a:solidFill>
                  <a:schemeClr val="bg1"/>
                </a:solidFill>
                <a:latin typeface="Open Sans" panose="020B0606030504020204"/>
                <a:ea typeface="Segoe UI" panose="020B0502040204020203" pitchFamily="34" charset="0"/>
              </a:rPr>
              <a:t>Language Understanding Intelligence Service (LUIS)</a:t>
            </a:r>
            <a:endParaRPr lang="en-US" sz="1400" dirty="0">
              <a:solidFill>
                <a:schemeClr val="bg1"/>
              </a:solidFill>
              <a:latin typeface="Open Sans" panose="020B0606030504020204"/>
              <a:ea typeface="Calibri" panose="020F0502020204030204" pitchFamily="34" charset="0"/>
            </a:endParaRPr>
          </a:p>
        </p:txBody>
      </p:sp>
    </p:spTree>
    <p:extLst>
      <p:ext uri="{BB962C8B-B14F-4D97-AF65-F5344CB8AC3E}">
        <p14:creationId xmlns:p14="http://schemas.microsoft.com/office/powerpoint/2010/main" val="3522468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6CF166-322D-1C4D-B55E-10517726FBC6}"/>
              </a:ext>
            </a:extLst>
          </p:cNvPr>
          <p:cNvSpPr/>
          <p:nvPr/>
        </p:nvSpPr>
        <p:spPr>
          <a:xfrm>
            <a:off x="0" y="18688"/>
            <a:ext cx="6096000" cy="6858000"/>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10DA2-6B02-A640-AD1C-5F1A9B2FC8C9}"/>
              </a:ext>
            </a:extLst>
          </p:cNvPr>
          <p:cNvSpPr>
            <a:spLocks noGrp="1"/>
          </p:cNvSpPr>
          <p:nvPr>
            <p:ph type="title"/>
          </p:nvPr>
        </p:nvSpPr>
        <p:spPr>
          <a:xfrm>
            <a:off x="265528" y="1993122"/>
            <a:ext cx="4835360" cy="3043516"/>
          </a:xfrm>
        </p:spPr>
        <p:txBody>
          <a:bodyPr vert="horz" lIns="91440" tIns="45720" rIns="91440" bIns="45720" rtlCol="0" anchor="b">
            <a:normAutofit fontScale="90000"/>
          </a:bodyPr>
          <a:lstStyle/>
          <a:p>
            <a:pPr algn="r"/>
            <a:r>
              <a:rPr lang="en-US" sz="5400" dirty="0">
                <a:solidFill>
                  <a:schemeClr val="bg1"/>
                </a:solidFill>
                <a:latin typeface="Open Sans" panose="020B0606030504020204"/>
              </a:rPr>
              <a:t>Use AI In your Xamarin.Forms app to create a chatbot</a:t>
            </a:r>
            <a:endParaRPr lang="en-US" sz="5400" b="1" kern="1200" dirty="0">
              <a:solidFill>
                <a:srgbClr val="FFFFFF"/>
              </a:solidFill>
              <a:latin typeface="Open Sans" panose="020B0606030504020204"/>
              <a:ea typeface="Open Sans" panose="020B0606030504020204" pitchFamily="34" charset="0"/>
              <a:cs typeface="Open Sans" panose="020B0606030504020204" pitchFamily="34" charset="0"/>
            </a:endParaRPr>
          </a:p>
        </p:txBody>
      </p:sp>
      <p:sp>
        <p:nvSpPr>
          <p:cNvPr id="9" name="Rounded Rectangle 8">
            <a:extLst>
              <a:ext uri="{FF2B5EF4-FFF2-40B4-BE49-F238E27FC236}">
                <a16:creationId xmlns:a16="http://schemas.microsoft.com/office/drawing/2014/main" id="{A363A06D-9B9D-D641-903D-4D95427F5BEC}"/>
              </a:ext>
            </a:extLst>
          </p:cNvPr>
          <p:cNvSpPr/>
          <p:nvPr/>
        </p:nvSpPr>
        <p:spPr>
          <a:xfrm>
            <a:off x="2964327" y="5036638"/>
            <a:ext cx="1983708"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D122BE2-43D2-1941-A859-6B26CAE1BD14}"/>
              </a:ext>
            </a:extLst>
          </p:cNvPr>
          <p:cNvSpPr/>
          <p:nvPr/>
        </p:nvSpPr>
        <p:spPr>
          <a:xfrm>
            <a:off x="5399314" y="2709929"/>
            <a:ext cx="1393372" cy="1393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196E447-48E6-9D42-B511-4BB18C6BFAB6}"/>
              </a:ext>
            </a:extLst>
          </p:cNvPr>
          <p:cNvPicPr>
            <a:picLocks noChangeAspect="1"/>
          </p:cNvPicPr>
          <p:nvPr/>
        </p:nvPicPr>
        <p:blipFill>
          <a:blip r:embed="rId3"/>
          <a:stretch>
            <a:fillRect/>
          </a:stretch>
        </p:blipFill>
        <p:spPr>
          <a:xfrm>
            <a:off x="5489944" y="2800559"/>
            <a:ext cx="1212112" cy="1212112"/>
          </a:xfrm>
          <a:prstGeom prst="rect">
            <a:avLst/>
          </a:prstGeom>
        </p:spPr>
      </p:pic>
      <p:sp>
        <p:nvSpPr>
          <p:cNvPr id="23" name="TextBox 22">
            <a:extLst>
              <a:ext uri="{FF2B5EF4-FFF2-40B4-BE49-F238E27FC236}">
                <a16:creationId xmlns:a16="http://schemas.microsoft.com/office/drawing/2014/main" id="{AFC36A2C-D013-424E-89E5-2E9B16C7E1DD}"/>
              </a:ext>
            </a:extLst>
          </p:cNvPr>
          <p:cNvSpPr txBox="1"/>
          <p:nvPr/>
        </p:nvSpPr>
        <p:spPr>
          <a:xfrm>
            <a:off x="7022969" y="2801357"/>
            <a:ext cx="5169031" cy="646331"/>
          </a:xfrm>
          <a:prstGeom prst="rect">
            <a:avLst/>
          </a:prstGeom>
          <a:noFill/>
        </p:spPr>
        <p:txBody>
          <a:bodyPr wrap="square" rtlCol="0" anchor="b">
            <a:spAutoFit/>
          </a:bodyPr>
          <a:lstStyle/>
          <a:p>
            <a:r>
              <a:rPr lang="en-US" sz="3600"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Codrina Merigo</a:t>
            </a:r>
          </a:p>
        </p:txBody>
      </p:sp>
      <p:sp>
        <p:nvSpPr>
          <p:cNvPr id="24" name="TextBox 23">
            <a:extLst>
              <a:ext uri="{FF2B5EF4-FFF2-40B4-BE49-F238E27FC236}">
                <a16:creationId xmlns:a16="http://schemas.microsoft.com/office/drawing/2014/main" id="{FA05390D-94E7-A640-BDBF-71A86D3721AB}"/>
              </a:ext>
            </a:extLst>
          </p:cNvPr>
          <p:cNvSpPr txBox="1"/>
          <p:nvPr/>
        </p:nvSpPr>
        <p:spPr>
          <a:xfrm>
            <a:off x="7868390" y="3514880"/>
            <a:ext cx="4245901" cy="400110"/>
          </a:xfrm>
          <a:prstGeom prst="rect">
            <a:avLst/>
          </a:prstGeom>
          <a:noFill/>
        </p:spPr>
        <p:txBody>
          <a:bodyPr wrap="square" rtlCol="0">
            <a:spAutoFit/>
          </a:bodyPr>
          <a:lstStyle/>
          <a:p>
            <a:r>
              <a:rPr lang="en-US" sz="2000" b="1" dirty="0">
                <a:solidFill>
                  <a:srgbClr val="50ACF2"/>
                </a:solidFill>
                <a:latin typeface="Open Sans" panose="020B0606030504020204" pitchFamily="34" charset="0"/>
                <a:ea typeface="Open Sans" panose="020B0606030504020204" pitchFamily="34" charset="0"/>
                <a:cs typeface="Open Sans" panose="020B0606030504020204" pitchFamily="34" charset="0"/>
              </a:rPr>
              <a:t>_Codrina_</a:t>
            </a:r>
          </a:p>
        </p:txBody>
      </p:sp>
      <p:pic>
        <p:nvPicPr>
          <p:cNvPr id="26" name="Picture 25">
            <a:extLst>
              <a:ext uri="{FF2B5EF4-FFF2-40B4-BE49-F238E27FC236}">
                <a16:creationId xmlns:a16="http://schemas.microsoft.com/office/drawing/2014/main" id="{355A9386-A87B-C648-AD02-34F206E4D86F}"/>
              </a:ext>
            </a:extLst>
          </p:cNvPr>
          <p:cNvPicPr>
            <a:picLocks noChangeAspect="1"/>
          </p:cNvPicPr>
          <p:nvPr/>
        </p:nvPicPr>
        <p:blipFill>
          <a:blip r:embed="rId4"/>
          <a:stretch>
            <a:fillRect/>
          </a:stretch>
        </p:blipFill>
        <p:spPr>
          <a:xfrm>
            <a:off x="7533738" y="3547609"/>
            <a:ext cx="334652" cy="334652"/>
          </a:xfrm>
          <a:prstGeom prst="rect">
            <a:avLst/>
          </a:prstGeom>
        </p:spPr>
      </p:pic>
      <p:pic>
        <p:nvPicPr>
          <p:cNvPr id="5" name="Picture 4" descr="A person smiling for the camera&#10;&#10;Description generated with very high confidence">
            <a:extLst>
              <a:ext uri="{FF2B5EF4-FFF2-40B4-BE49-F238E27FC236}">
                <a16:creationId xmlns:a16="http://schemas.microsoft.com/office/drawing/2014/main" id="{294F9EBC-0B92-4476-B39E-74091F348689}"/>
              </a:ext>
            </a:extLst>
          </p:cNvPr>
          <p:cNvPicPr>
            <a:picLocks noChangeAspect="1"/>
          </p:cNvPicPr>
          <p:nvPr/>
        </p:nvPicPr>
        <p:blipFill>
          <a:blip r:embed="rId5"/>
          <a:stretch>
            <a:fillRect/>
          </a:stretch>
        </p:blipFill>
        <p:spPr>
          <a:xfrm>
            <a:off x="5476010" y="2800559"/>
            <a:ext cx="1244138" cy="1242842"/>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8DC0E53D-B8D0-4256-85B0-C2DEB947A2D9}"/>
              </a:ext>
            </a:extLst>
          </p:cNvPr>
          <p:cNvPicPr>
            <a:picLocks noChangeAspect="1"/>
          </p:cNvPicPr>
          <p:nvPr/>
        </p:nvPicPr>
        <p:blipFill>
          <a:blip r:embed="rId6"/>
          <a:stretch>
            <a:fillRect/>
          </a:stretch>
        </p:blipFill>
        <p:spPr>
          <a:xfrm>
            <a:off x="11671665" y="6207935"/>
            <a:ext cx="442626" cy="442626"/>
          </a:xfrm>
          <a:prstGeom prst="rect">
            <a:avLst/>
          </a:prstGeom>
        </p:spPr>
      </p:pic>
      <p:pic>
        <p:nvPicPr>
          <p:cNvPr id="3" name="Picture 2">
            <a:extLst>
              <a:ext uri="{FF2B5EF4-FFF2-40B4-BE49-F238E27FC236}">
                <a16:creationId xmlns:a16="http://schemas.microsoft.com/office/drawing/2014/main" id="{3AC6D67E-2D5E-4C82-937F-D0AE8638F459}"/>
              </a:ext>
            </a:extLst>
          </p:cNvPr>
          <p:cNvPicPr>
            <a:picLocks noChangeAspect="1"/>
          </p:cNvPicPr>
          <p:nvPr/>
        </p:nvPicPr>
        <p:blipFill>
          <a:blip r:embed="rId7"/>
          <a:stretch>
            <a:fillRect/>
          </a:stretch>
        </p:blipFill>
        <p:spPr>
          <a:xfrm>
            <a:off x="7095925" y="3530444"/>
            <a:ext cx="365275" cy="351817"/>
          </a:xfrm>
          <a:prstGeom prst="rect">
            <a:avLst/>
          </a:prstGeom>
        </p:spPr>
      </p:pic>
    </p:spTree>
    <p:extLst>
      <p:ext uri="{BB962C8B-B14F-4D97-AF65-F5344CB8AC3E}">
        <p14:creationId xmlns:p14="http://schemas.microsoft.com/office/powerpoint/2010/main" val="440683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502A6F-1A06-4BA8-A6B5-56E1ADA34E31}"/>
              </a:ext>
            </a:extLst>
          </p:cNvPr>
          <p:cNvPicPr>
            <a:picLocks noChangeAspect="1"/>
          </p:cNvPicPr>
          <p:nvPr/>
        </p:nvPicPr>
        <p:blipFill>
          <a:blip r:embed="rId3"/>
          <a:stretch>
            <a:fillRect/>
          </a:stretch>
        </p:blipFill>
        <p:spPr>
          <a:xfrm>
            <a:off x="5895977" y="1034143"/>
            <a:ext cx="6296025" cy="838200"/>
          </a:xfrm>
          <a:prstGeom prst="rect">
            <a:avLst/>
          </a:prstGeom>
        </p:spPr>
      </p:pic>
      <p:pic>
        <p:nvPicPr>
          <p:cNvPr id="2" name="Picture 1">
            <a:extLst>
              <a:ext uri="{FF2B5EF4-FFF2-40B4-BE49-F238E27FC236}">
                <a16:creationId xmlns:a16="http://schemas.microsoft.com/office/drawing/2014/main" id="{6E1DB7F8-D440-4DAE-BC72-44F9F08B215F}"/>
              </a:ext>
            </a:extLst>
          </p:cNvPr>
          <p:cNvPicPr>
            <a:picLocks noChangeAspect="1"/>
          </p:cNvPicPr>
          <p:nvPr/>
        </p:nvPicPr>
        <p:blipFill>
          <a:blip r:embed="rId4"/>
          <a:stretch>
            <a:fillRect/>
          </a:stretch>
        </p:blipFill>
        <p:spPr>
          <a:xfrm>
            <a:off x="308919" y="1872344"/>
            <a:ext cx="6425039" cy="2818457"/>
          </a:xfrm>
          <a:prstGeom prst="rect">
            <a:avLst/>
          </a:prstGeom>
        </p:spPr>
      </p:pic>
      <p:pic>
        <p:nvPicPr>
          <p:cNvPr id="3" name="Picture 2">
            <a:extLst>
              <a:ext uri="{FF2B5EF4-FFF2-40B4-BE49-F238E27FC236}">
                <a16:creationId xmlns:a16="http://schemas.microsoft.com/office/drawing/2014/main" id="{BFA1FB7C-66E5-4568-BB8E-601DF9570F13}"/>
              </a:ext>
            </a:extLst>
          </p:cNvPr>
          <p:cNvPicPr>
            <a:picLocks noChangeAspect="1"/>
          </p:cNvPicPr>
          <p:nvPr/>
        </p:nvPicPr>
        <p:blipFill>
          <a:blip r:embed="rId5"/>
          <a:stretch>
            <a:fillRect/>
          </a:stretch>
        </p:blipFill>
        <p:spPr>
          <a:xfrm>
            <a:off x="4896609" y="3032027"/>
            <a:ext cx="6577747" cy="3063680"/>
          </a:xfrm>
          <a:prstGeom prst="rect">
            <a:avLst/>
          </a:prstGeom>
        </p:spPr>
      </p:pic>
      <p:sp>
        <p:nvSpPr>
          <p:cNvPr id="6" name="Rectangle 5">
            <a:extLst>
              <a:ext uri="{FF2B5EF4-FFF2-40B4-BE49-F238E27FC236}">
                <a16:creationId xmlns:a16="http://schemas.microsoft.com/office/drawing/2014/main" id="{09A3012B-DA51-4B74-BC2F-9ED5EF8926DD}"/>
              </a:ext>
            </a:extLst>
          </p:cNvPr>
          <p:cNvSpPr/>
          <p:nvPr/>
        </p:nvSpPr>
        <p:spPr>
          <a:xfrm>
            <a:off x="0" y="1"/>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latin typeface="Open Sans"/>
              </a:rPr>
              <a:t>LUIS Dashboard</a:t>
            </a:r>
            <a:endParaRPr lang="en-US" sz="4000" dirty="0">
              <a:solidFill>
                <a:srgbClr val="FFFFFF"/>
              </a:solidFill>
              <a:latin typeface="Open Sans" panose="020B0606030504020204"/>
            </a:endParaRPr>
          </a:p>
        </p:txBody>
      </p:sp>
    </p:spTree>
    <p:extLst>
      <p:ext uri="{BB962C8B-B14F-4D97-AF65-F5344CB8AC3E}">
        <p14:creationId xmlns:p14="http://schemas.microsoft.com/office/powerpoint/2010/main" val="313402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A3012B-DA51-4B74-BC2F-9ED5EF8926DD}"/>
              </a:ext>
            </a:extLst>
          </p:cNvPr>
          <p:cNvSpPr/>
          <p:nvPr/>
        </p:nvSpPr>
        <p:spPr>
          <a:xfrm>
            <a:off x="0" y="1"/>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latin typeface="Open Sans"/>
              </a:rPr>
              <a:t>LUIS Dashboard - Testing</a:t>
            </a:r>
            <a:endParaRPr lang="en-US" sz="4000" dirty="0">
              <a:solidFill>
                <a:srgbClr val="FFFFFF"/>
              </a:solidFill>
              <a:latin typeface="Open Sans" panose="020B0606030504020204"/>
            </a:endParaRPr>
          </a:p>
        </p:txBody>
      </p:sp>
      <p:pic>
        <p:nvPicPr>
          <p:cNvPr id="5" name="Picture 4">
            <a:extLst>
              <a:ext uri="{FF2B5EF4-FFF2-40B4-BE49-F238E27FC236}">
                <a16:creationId xmlns:a16="http://schemas.microsoft.com/office/drawing/2014/main" id="{24685752-5067-4BA5-A756-14671DDC6942}"/>
              </a:ext>
            </a:extLst>
          </p:cNvPr>
          <p:cNvPicPr>
            <a:picLocks noChangeAspect="1"/>
          </p:cNvPicPr>
          <p:nvPr/>
        </p:nvPicPr>
        <p:blipFill>
          <a:blip r:embed="rId3"/>
          <a:stretch>
            <a:fillRect/>
          </a:stretch>
        </p:blipFill>
        <p:spPr>
          <a:xfrm>
            <a:off x="1490663" y="1252153"/>
            <a:ext cx="9210675" cy="5169823"/>
          </a:xfrm>
          <a:prstGeom prst="rect">
            <a:avLst/>
          </a:prstGeom>
        </p:spPr>
      </p:pic>
    </p:spTree>
    <p:extLst>
      <p:ext uri="{BB962C8B-B14F-4D97-AF65-F5344CB8AC3E}">
        <p14:creationId xmlns:p14="http://schemas.microsoft.com/office/powerpoint/2010/main" val="3224289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21183E8-31ED-4745-ACCE-AE345B267735}"/>
              </a:ext>
            </a:extLst>
          </p:cNvPr>
          <p:cNvGrpSpPr/>
          <p:nvPr/>
        </p:nvGrpSpPr>
        <p:grpSpPr>
          <a:xfrm>
            <a:off x="1" y="805819"/>
            <a:ext cx="13786369" cy="6227200"/>
            <a:chOff x="0" y="895941"/>
            <a:chExt cx="14022858" cy="6228083"/>
          </a:xfrm>
        </p:grpSpPr>
        <p:sp>
          <p:nvSpPr>
            <p:cNvPr id="15" name="Rectangle 14">
              <a:extLst>
                <a:ext uri="{FF2B5EF4-FFF2-40B4-BE49-F238E27FC236}">
                  <a16:creationId xmlns:a16="http://schemas.microsoft.com/office/drawing/2014/main" id="{08B0BC65-4080-44E1-90FC-5DEFE0011809}"/>
                </a:ext>
              </a:extLst>
            </p:cNvPr>
            <p:cNvSpPr/>
            <p:nvPr/>
          </p:nvSpPr>
          <p:spPr bwMode="auto">
            <a:xfrm>
              <a:off x="0" y="895941"/>
              <a:ext cx="12436475" cy="6228083"/>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dirty="0">
                <a:solidFill>
                  <a:srgbClr val="404040"/>
                </a:solidFill>
                <a:latin typeface="Segoe UI"/>
              </a:endParaRPr>
            </a:p>
          </p:txBody>
        </p:sp>
        <p:sp>
          <p:nvSpPr>
            <p:cNvPr id="16" name="TextBox 7">
              <a:extLst>
                <a:ext uri="{FF2B5EF4-FFF2-40B4-BE49-F238E27FC236}">
                  <a16:creationId xmlns:a16="http://schemas.microsoft.com/office/drawing/2014/main" id="{A520F275-4DF0-456E-9681-BC19505E794E}"/>
                </a:ext>
              </a:extLst>
            </p:cNvPr>
            <p:cNvSpPr txBox="1"/>
            <p:nvPr/>
          </p:nvSpPr>
          <p:spPr>
            <a:xfrm>
              <a:off x="7358533" y="1322300"/>
              <a:ext cx="6664325" cy="5694246"/>
            </a:xfrm>
            <a:prstGeom prst="rect">
              <a:avLst/>
            </a:prstGeom>
            <a:noFill/>
          </p:spPr>
          <p:txBody>
            <a:bodyPr wrap="square" lIns="182855" tIns="146283" rIns="182855" bIns="146283" rtlCol="0">
              <a:spAutoFit/>
            </a:bodyPr>
            <a:lstStyle/>
            <a:p>
              <a:pPr defTabSz="182841">
                <a:defRPr/>
              </a:pPr>
              <a:r>
                <a:rPr lang="en-US" sz="1299" dirty="0">
                  <a:solidFill>
                    <a:srgbClr val="404040"/>
                  </a:solidFill>
                  <a:latin typeface="Consolas" panose="020B0609020204030204" pitchFamily="49" charset="0"/>
                  <a:cs typeface="Consolas" panose="020B0609020204030204" pitchFamily="49" charset="0"/>
                </a:rPr>
                <a:t>{</a:t>
              </a:r>
            </a:p>
            <a:p>
              <a:pPr defTabSz="182841">
                <a:defRPr/>
              </a:pPr>
              <a:r>
                <a:rPr lang="en-US" sz="1299" dirty="0">
                  <a:solidFill>
                    <a:srgbClr val="404040"/>
                  </a:solidFill>
                  <a:latin typeface="Consolas" panose="020B0609020204030204" pitchFamily="49" charset="0"/>
                  <a:cs typeface="Consolas" panose="020B0609020204030204" pitchFamily="49" charset="0"/>
                </a:rPr>
                <a:t>	“entities”: [</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			“entity”: “</a:t>
              </a:r>
              <a:r>
                <a:rPr lang="en-US" sz="1299" dirty="0" err="1">
                  <a:solidFill>
                    <a:srgbClr val="404040"/>
                  </a:solidFill>
                  <a:latin typeface="Consolas" panose="020B0609020204030204" pitchFamily="49" charset="0"/>
                  <a:cs typeface="Consolas" panose="020B0609020204030204" pitchFamily="49" charset="0"/>
                </a:rPr>
                <a:t>flight_delays</a:t>
              </a:r>
              <a:r>
                <a:rPr lang="en-US" sz="1299" dirty="0">
                  <a:solidFill>
                    <a:srgbClr val="404040"/>
                  </a:solidFill>
                  <a:latin typeface="Consolas" panose="020B0609020204030204" pitchFamily="49" charset="0"/>
                  <a:cs typeface="Consolas" panose="020B0609020204030204" pitchFamily="49" charset="0"/>
                </a:rPr>
                <a:t>”,</a:t>
              </a:r>
            </a:p>
            <a:p>
              <a:pPr defTabSz="182841">
                <a:defRPr/>
              </a:pPr>
              <a:r>
                <a:rPr lang="en-US" sz="1299" dirty="0">
                  <a:solidFill>
                    <a:srgbClr val="404040"/>
                  </a:solidFill>
                  <a:latin typeface="Consolas" panose="020B0609020204030204" pitchFamily="49" charset="0"/>
                  <a:cs typeface="Consolas" panose="020B0609020204030204" pitchFamily="49" charset="0"/>
                </a:rPr>
                <a:t>			“type”: “Topic”</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	“intents”: [</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			“intent”: “</a:t>
              </a:r>
              <a:r>
                <a:rPr lang="en-US" sz="1299" dirty="0" err="1">
                  <a:solidFill>
                    <a:srgbClr val="404040"/>
                  </a:solidFill>
                  <a:latin typeface="Consolas" panose="020B0609020204030204" pitchFamily="49" charset="0"/>
                  <a:cs typeface="Consolas" panose="020B0609020204030204" pitchFamily="49" charset="0"/>
                </a:rPr>
                <a:t>FindNews</a:t>
              </a:r>
              <a:r>
                <a:rPr lang="en-US" sz="1299" dirty="0">
                  <a:solidFill>
                    <a:srgbClr val="404040"/>
                  </a:solidFill>
                  <a:latin typeface="Consolas" panose="020B0609020204030204" pitchFamily="49" charset="0"/>
                  <a:cs typeface="Consolas" panose="020B0609020204030204" pitchFamily="49" charset="0"/>
                </a:rPr>
                <a:t>”,</a:t>
              </a:r>
            </a:p>
            <a:p>
              <a:pPr defTabSz="182841">
                <a:defRPr/>
              </a:pPr>
              <a:r>
                <a:rPr lang="en-US" sz="1299" dirty="0">
                  <a:solidFill>
                    <a:srgbClr val="404040"/>
                  </a:solidFill>
                  <a:latin typeface="Consolas" panose="020B0609020204030204" pitchFamily="49" charset="0"/>
                  <a:cs typeface="Consolas" panose="020B0609020204030204" pitchFamily="49" charset="0"/>
                </a:rPr>
                <a:t>			“score”: 0.99853384</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			“intent”: “None”,</a:t>
              </a:r>
            </a:p>
            <a:p>
              <a:pPr defTabSz="182841">
                <a:defRPr/>
              </a:pPr>
              <a:r>
                <a:rPr lang="en-US" sz="1299" dirty="0">
                  <a:solidFill>
                    <a:srgbClr val="404040"/>
                  </a:solidFill>
                  <a:latin typeface="Consolas" panose="020B0609020204030204" pitchFamily="49" charset="0"/>
                  <a:cs typeface="Consolas" panose="020B0609020204030204" pitchFamily="49" charset="0"/>
                </a:rPr>
                <a:t>			“score”: 0.07289317</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			“intent”: “</a:t>
              </a:r>
              <a:r>
                <a:rPr lang="en-US" sz="1299" dirty="0" err="1">
                  <a:solidFill>
                    <a:srgbClr val="404040"/>
                  </a:solidFill>
                  <a:latin typeface="Consolas" panose="020B0609020204030204" pitchFamily="49" charset="0"/>
                  <a:cs typeface="Consolas" panose="020B0609020204030204" pitchFamily="49" charset="0"/>
                </a:rPr>
                <a:t>ReadNews</a:t>
              </a:r>
              <a:r>
                <a:rPr lang="en-US" sz="1299" dirty="0">
                  <a:solidFill>
                    <a:srgbClr val="404040"/>
                  </a:solidFill>
                  <a:latin typeface="Consolas" panose="020B0609020204030204" pitchFamily="49" charset="0"/>
                  <a:cs typeface="Consolas" panose="020B0609020204030204" pitchFamily="49" charset="0"/>
                </a:rPr>
                <a:t>”,</a:t>
              </a:r>
            </a:p>
            <a:p>
              <a:pPr defTabSz="182841">
                <a:defRPr/>
              </a:pPr>
              <a:r>
                <a:rPr lang="en-US" sz="1299" dirty="0">
                  <a:solidFill>
                    <a:srgbClr val="404040"/>
                  </a:solidFill>
                  <a:latin typeface="Consolas" panose="020B0609020204030204" pitchFamily="49" charset="0"/>
                  <a:cs typeface="Consolas" panose="020B0609020204030204" pitchFamily="49" charset="0"/>
                </a:rPr>
                <a:t>			“score”: 0.0167122427</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			“intent”: “</a:t>
              </a:r>
              <a:r>
                <a:rPr lang="en-US" sz="1299" dirty="0" err="1">
                  <a:solidFill>
                    <a:srgbClr val="404040"/>
                  </a:solidFill>
                  <a:latin typeface="Consolas" panose="020B0609020204030204" pitchFamily="49" charset="0"/>
                  <a:cs typeface="Consolas" panose="020B0609020204030204" pitchFamily="49" charset="0"/>
                </a:rPr>
                <a:t>ShareNews</a:t>
              </a:r>
              <a:r>
                <a:rPr lang="en-US" sz="1299" dirty="0">
                  <a:solidFill>
                    <a:srgbClr val="404040"/>
                  </a:solidFill>
                  <a:latin typeface="Consolas" panose="020B0609020204030204" pitchFamily="49" charset="0"/>
                  <a:cs typeface="Consolas" panose="020B0609020204030204" pitchFamily="49" charset="0"/>
                </a:rPr>
                <a:t>”,</a:t>
              </a:r>
            </a:p>
            <a:p>
              <a:pPr defTabSz="182841">
                <a:defRPr/>
              </a:pPr>
              <a:r>
                <a:rPr lang="en-US" sz="1299" dirty="0">
                  <a:solidFill>
                    <a:srgbClr val="404040"/>
                  </a:solidFill>
                  <a:latin typeface="Consolas" panose="020B0609020204030204" pitchFamily="49" charset="0"/>
                  <a:cs typeface="Consolas" panose="020B0609020204030204" pitchFamily="49" charset="0"/>
                </a:rPr>
                <a:t>			“score”: 1.0919299E-06</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	]</a:t>
              </a:r>
            </a:p>
            <a:p>
              <a:pPr defTabSz="182841">
                <a:defRPr/>
              </a:pPr>
              <a:r>
                <a:rPr lang="en-US" sz="1299" dirty="0">
                  <a:solidFill>
                    <a:srgbClr val="404040"/>
                  </a:solidFill>
                  <a:latin typeface="Consolas" panose="020B0609020204030204" pitchFamily="49" charset="0"/>
                  <a:cs typeface="Consolas" panose="020B0609020204030204" pitchFamily="49" charset="0"/>
                </a:rPr>
                <a:t>}</a:t>
              </a:r>
            </a:p>
            <a:p>
              <a:pPr defTabSz="932539">
                <a:defRPr/>
              </a:pPr>
              <a:endParaRPr lang="en-US" sz="1299" dirty="0">
                <a:solidFill>
                  <a:srgbClr val="404040"/>
                </a:solidFill>
                <a:latin typeface="Segoe UI"/>
              </a:endParaRPr>
            </a:p>
          </p:txBody>
        </p:sp>
      </p:grpSp>
      <p:grpSp>
        <p:nvGrpSpPr>
          <p:cNvPr id="18" name="Group 17">
            <a:extLst>
              <a:ext uri="{FF2B5EF4-FFF2-40B4-BE49-F238E27FC236}">
                <a16:creationId xmlns:a16="http://schemas.microsoft.com/office/drawing/2014/main" id="{398BB8DB-3EFC-4507-8D7A-79619951D7C9}"/>
              </a:ext>
            </a:extLst>
          </p:cNvPr>
          <p:cNvGrpSpPr/>
          <p:nvPr/>
        </p:nvGrpSpPr>
        <p:grpSpPr>
          <a:xfrm>
            <a:off x="0" y="805819"/>
            <a:ext cx="6551934" cy="6227200"/>
            <a:chOff x="-1" y="1363839"/>
            <a:chExt cx="6218238" cy="5485871"/>
          </a:xfrm>
        </p:grpSpPr>
        <p:grpSp>
          <p:nvGrpSpPr>
            <p:cNvPr id="19" name="Group 18">
              <a:extLst>
                <a:ext uri="{FF2B5EF4-FFF2-40B4-BE49-F238E27FC236}">
                  <a16:creationId xmlns:a16="http://schemas.microsoft.com/office/drawing/2014/main" id="{5646FCE6-B308-45BD-8501-0624E9564AE7}"/>
                </a:ext>
              </a:extLst>
            </p:cNvPr>
            <p:cNvGrpSpPr/>
            <p:nvPr/>
          </p:nvGrpSpPr>
          <p:grpSpPr>
            <a:xfrm>
              <a:off x="-1" y="1363839"/>
              <a:ext cx="6218238" cy="5485871"/>
              <a:chOff x="-1" y="1363839"/>
              <a:chExt cx="6218238" cy="5485871"/>
            </a:xfrm>
          </p:grpSpPr>
          <p:sp>
            <p:nvSpPr>
              <p:cNvPr id="21" name="Pentagon 13">
                <a:extLst>
                  <a:ext uri="{FF2B5EF4-FFF2-40B4-BE49-F238E27FC236}">
                    <a16:creationId xmlns:a16="http://schemas.microsoft.com/office/drawing/2014/main" id="{37CAAD00-18DF-4032-A352-CB82EE479D14}"/>
                  </a:ext>
                </a:extLst>
              </p:cNvPr>
              <p:cNvSpPr/>
              <p:nvPr/>
            </p:nvSpPr>
            <p:spPr bwMode="auto">
              <a:xfrm>
                <a:off x="-1" y="1363839"/>
                <a:ext cx="6218238" cy="5485871"/>
              </a:xfrm>
              <a:prstGeom prst="homePlate">
                <a:avLst>
                  <a:gd name="adj" fmla="val 22388"/>
                </a:avLst>
              </a:prstGeom>
              <a:solidFill>
                <a:srgbClr val="2E3C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03">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Callout 6">
                <a:extLst>
                  <a:ext uri="{FF2B5EF4-FFF2-40B4-BE49-F238E27FC236}">
                    <a16:creationId xmlns:a16="http://schemas.microsoft.com/office/drawing/2014/main" id="{36DD178B-3578-4FFE-8F15-1CBD7C28C413}"/>
                  </a:ext>
                </a:extLst>
              </p:cNvPr>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203">
                  <a:lnSpc>
                    <a:spcPts val="2400"/>
                  </a:lnSpc>
                  <a:defRPr/>
                </a:pPr>
                <a:r>
                  <a:rPr lang="en-US" sz="2800" dirty="0">
                    <a:solidFill>
                      <a:srgbClr val="2E3C7E"/>
                    </a:solidFill>
                    <a:latin typeface="Open Sans" panose="020B0606030504020204"/>
                    <a:ea typeface="Segoe UI" pitchFamily="34" charset="0"/>
                    <a:cs typeface="Segoe UI" pitchFamily="34" charset="0"/>
                  </a:rPr>
                  <a:t>“News about flight delays”</a:t>
                </a:r>
              </a:p>
            </p:txBody>
          </p:sp>
        </p:grpSp>
        <p:sp>
          <p:nvSpPr>
            <p:cNvPr id="20" name="Freeform 12">
              <a:extLst>
                <a:ext uri="{FF2B5EF4-FFF2-40B4-BE49-F238E27FC236}">
                  <a16:creationId xmlns:a16="http://schemas.microsoft.com/office/drawing/2014/main" id="{1E4301E4-717C-4701-B441-40BC7EA8DBE1}"/>
                </a:ext>
              </a:extLst>
            </p:cNvPr>
            <p:cNvSpPr>
              <a:spLocks noChangeAspect="1"/>
            </p:cNvSpPr>
            <p:nvPr/>
          </p:nvSpPr>
          <p:spPr bwMode="auto">
            <a:xfrm>
              <a:off x="261449" y="4234144"/>
              <a:ext cx="2590799" cy="261556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algn="just" defTabSz="914164">
                <a:defRPr/>
              </a:pPr>
              <a:endParaRPr lang="en-US">
                <a:solidFill>
                  <a:srgbClr val="FFFFFF"/>
                </a:solidFill>
                <a:latin typeface="Segoe UI"/>
              </a:endParaRPr>
            </a:p>
          </p:txBody>
        </p:sp>
      </p:grpSp>
      <p:sp>
        <p:nvSpPr>
          <p:cNvPr id="23" name="Title 7">
            <a:extLst>
              <a:ext uri="{FF2B5EF4-FFF2-40B4-BE49-F238E27FC236}">
                <a16:creationId xmlns:a16="http://schemas.microsoft.com/office/drawing/2014/main" id="{A631A1B8-566B-4296-9D30-6E8DC341FFF0}"/>
              </a:ext>
            </a:extLst>
          </p:cNvPr>
          <p:cNvSpPr txBox="1">
            <a:spLocks/>
          </p:cNvSpPr>
          <p:nvPr/>
        </p:nvSpPr>
        <p:spPr>
          <a:xfrm>
            <a:off x="275481" y="299555"/>
            <a:ext cx="10591884" cy="917444"/>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endParaRPr lang="en-US" sz="4799" spc="-103" dirty="0">
              <a:solidFill>
                <a:srgbClr val="FFFFFF"/>
              </a:solidFill>
              <a:latin typeface="Open Sans"/>
            </a:endParaRPr>
          </a:p>
        </p:txBody>
      </p:sp>
      <p:sp>
        <p:nvSpPr>
          <p:cNvPr id="11" name="Rectangle 10">
            <a:extLst>
              <a:ext uri="{FF2B5EF4-FFF2-40B4-BE49-F238E27FC236}">
                <a16:creationId xmlns:a16="http://schemas.microsoft.com/office/drawing/2014/main" id="{9182CD69-38B7-44F5-AB96-62DB51922FF1}"/>
              </a:ext>
            </a:extLst>
          </p:cNvPr>
          <p:cNvSpPr/>
          <p:nvPr/>
        </p:nvSpPr>
        <p:spPr>
          <a:xfrm>
            <a:off x="0" y="1"/>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719">
              <a:lnSpc>
                <a:spcPct val="90000"/>
              </a:lnSpc>
              <a:spcBef>
                <a:spcPct val="0"/>
              </a:spcBef>
              <a:defRPr/>
            </a:pPr>
            <a:r>
              <a:rPr lang="en-US" sz="4000" spc="-103" dirty="0">
                <a:ln w="3175">
                  <a:noFill/>
                </a:ln>
                <a:solidFill>
                  <a:srgbClr val="FFFFFF"/>
                </a:solidFill>
                <a:latin typeface="Open Sans"/>
              </a:rPr>
              <a:t>Language Understanding Models</a:t>
            </a:r>
          </a:p>
        </p:txBody>
      </p:sp>
    </p:spTree>
    <p:extLst>
      <p:ext uri="{BB962C8B-B14F-4D97-AF65-F5344CB8AC3E}">
        <p14:creationId xmlns:p14="http://schemas.microsoft.com/office/powerpoint/2010/main" val="4050856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EAB507-AD85-4456-B044-AF435C1615C3}"/>
              </a:ext>
            </a:extLst>
          </p:cNvPr>
          <p:cNvSpPr txBox="1"/>
          <p:nvPr/>
        </p:nvSpPr>
        <p:spPr>
          <a:xfrm>
            <a:off x="4974336" y="640081"/>
            <a:ext cx="6611533" cy="5574451"/>
          </a:xfrm>
          <a:prstGeom prst="rect">
            <a:avLst/>
          </a:prstGeom>
        </p:spPr>
        <p:txBody>
          <a:bodyPr vert="horz" lIns="91440" tIns="45720" rIns="91440" bIns="45720" rtlCol="0" anchor="ctr">
            <a:normAutofit/>
          </a:bodyPr>
          <a:lstStyle/>
          <a:p>
            <a:pPr defTabSz="914377">
              <a:lnSpc>
                <a:spcPct val="90000"/>
              </a:lnSpc>
              <a:spcBef>
                <a:spcPct val="0"/>
              </a:spcBef>
              <a:spcAft>
                <a:spcPts val="600"/>
              </a:spcAft>
            </a:pPr>
            <a:r>
              <a:rPr lang="en-US" sz="4400" dirty="0">
                <a:solidFill>
                  <a:srgbClr val="2E3C7E"/>
                </a:solidFill>
                <a:latin typeface="Open Sans" panose="020B0606030504020204"/>
                <a:ea typeface="+mj-ea"/>
                <a:cs typeface="+mj-cs"/>
              </a:rPr>
              <a:t>DEMO</a:t>
            </a:r>
            <a:r>
              <a:rPr lang="en-US" sz="4400" dirty="0">
                <a:latin typeface="+mj-lt"/>
                <a:ea typeface="+mj-ea"/>
                <a:cs typeface="+mj-cs"/>
              </a:rPr>
              <a:t> </a:t>
            </a:r>
          </a:p>
        </p:txBody>
      </p:sp>
      <p:pic>
        <p:nvPicPr>
          <p:cNvPr id="5" name="Graphic 4" descr="Play">
            <a:extLst>
              <a:ext uri="{FF2B5EF4-FFF2-40B4-BE49-F238E27FC236}">
                <a16:creationId xmlns:a16="http://schemas.microsoft.com/office/drawing/2014/main" id="{798C956A-7D5F-4C8E-8F57-745299BEFE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8" y="1421892"/>
            <a:ext cx="4010829" cy="4010829"/>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6966A713-FC8B-460E-9E28-272E4973B938}"/>
              </a:ext>
            </a:extLst>
          </p:cNvPr>
          <p:cNvPicPr>
            <a:picLocks noChangeAspect="1"/>
          </p:cNvPicPr>
          <p:nvPr/>
        </p:nvPicPr>
        <p:blipFill>
          <a:blip r:embed="rId5"/>
          <a:stretch>
            <a:fillRect/>
          </a:stretch>
        </p:blipFill>
        <p:spPr>
          <a:xfrm>
            <a:off x="11463453" y="6151077"/>
            <a:ext cx="449691" cy="449691"/>
          </a:xfrm>
          <a:prstGeom prst="rect">
            <a:avLst/>
          </a:prstGeom>
        </p:spPr>
      </p:pic>
    </p:spTree>
    <p:extLst>
      <p:ext uri="{BB962C8B-B14F-4D97-AF65-F5344CB8AC3E}">
        <p14:creationId xmlns:p14="http://schemas.microsoft.com/office/powerpoint/2010/main" val="3410338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7ECD422E-B0D9-4D8C-AD96-4471F894383D}"/>
              </a:ext>
            </a:extLst>
          </p:cNvPr>
          <p:cNvSpPr>
            <a:spLocks noGrp="1"/>
          </p:cNvSpPr>
          <p:nvPr>
            <p:ph type="title"/>
          </p:nvPr>
        </p:nvSpPr>
        <p:spPr>
          <a:xfrm>
            <a:off x="0" y="0"/>
            <a:ext cx="7609682" cy="674573"/>
          </a:xfrm>
        </p:spPr>
        <p:txBody>
          <a:bodyPr>
            <a:normAutofit fontScale="90000"/>
          </a:bodyPr>
          <a:lstStyle/>
          <a:p>
            <a:endParaRPr lang="en-US" dirty="0">
              <a:latin typeface="Open Sans"/>
            </a:endParaRPr>
          </a:p>
        </p:txBody>
      </p:sp>
      <p:pic>
        <p:nvPicPr>
          <p:cNvPr id="8" name="Picture 7">
            <a:extLst>
              <a:ext uri="{FF2B5EF4-FFF2-40B4-BE49-F238E27FC236}">
                <a16:creationId xmlns:a16="http://schemas.microsoft.com/office/drawing/2014/main" id="{61D02563-7574-47FD-A1FC-E49FAD992F8B}"/>
              </a:ext>
            </a:extLst>
          </p:cNvPr>
          <p:cNvPicPr>
            <a:picLocks noChangeAspect="1"/>
          </p:cNvPicPr>
          <p:nvPr/>
        </p:nvPicPr>
        <p:blipFill>
          <a:blip r:embed="rId3"/>
          <a:stretch>
            <a:fillRect/>
          </a:stretch>
        </p:blipFill>
        <p:spPr>
          <a:xfrm>
            <a:off x="8219422" y="938488"/>
            <a:ext cx="3162300" cy="5419725"/>
          </a:xfrm>
          <a:prstGeom prst="rect">
            <a:avLst/>
          </a:prstGeom>
        </p:spPr>
      </p:pic>
      <p:sp>
        <p:nvSpPr>
          <p:cNvPr id="10" name="TextBox 9">
            <a:extLst>
              <a:ext uri="{FF2B5EF4-FFF2-40B4-BE49-F238E27FC236}">
                <a16:creationId xmlns:a16="http://schemas.microsoft.com/office/drawing/2014/main" id="{55E03DFF-7C7F-45CB-A5EA-EEF804DCB466}"/>
              </a:ext>
            </a:extLst>
          </p:cNvPr>
          <p:cNvSpPr txBox="1"/>
          <p:nvPr/>
        </p:nvSpPr>
        <p:spPr>
          <a:xfrm>
            <a:off x="400426" y="1255589"/>
            <a:ext cx="6208212" cy="415819"/>
          </a:xfrm>
          <a:prstGeom prst="rect">
            <a:avLst/>
          </a:prstGeom>
          <a:noFill/>
        </p:spPr>
        <p:txBody>
          <a:bodyPr wrap="square" rtlCol="0">
            <a:spAutoFit/>
          </a:bodyPr>
          <a:lstStyle/>
          <a:p>
            <a:pPr defTabSz="685611" fontAlgn="base">
              <a:lnSpc>
                <a:spcPct val="150000"/>
              </a:lnSpc>
              <a:spcBef>
                <a:spcPct val="50000"/>
              </a:spcBef>
              <a:spcAft>
                <a:spcPct val="0"/>
              </a:spcAft>
              <a:buClr>
                <a:srgbClr val="5CE600"/>
              </a:buClr>
              <a:buSzPct val="130000"/>
              <a:defRPr/>
            </a:pPr>
            <a:endParaRPr lang="en-US" sz="1600" dirty="0">
              <a:solidFill>
                <a:srgbClr val="2A2D33"/>
              </a:solidFill>
              <a:latin typeface="Open Sans"/>
              <a:ea typeface="Helvetica" charset="0"/>
              <a:cs typeface="Helvetica" charset="0"/>
            </a:endParaRPr>
          </a:p>
        </p:txBody>
      </p:sp>
      <p:pic>
        <p:nvPicPr>
          <p:cNvPr id="11" name="Picture 10">
            <a:extLst>
              <a:ext uri="{FF2B5EF4-FFF2-40B4-BE49-F238E27FC236}">
                <a16:creationId xmlns:a16="http://schemas.microsoft.com/office/drawing/2014/main" id="{81DF792C-F2E2-4BA5-AC7A-BDE143D441AD}"/>
              </a:ext>
            </a:extLst>
          </p:cNvPr>
          <p:cNvPicPr>
            <a:picLocks noChangeAspect="1"/>
          </p:cNvPicPr>
          <p:nvPr/>
        </p:nvPicPr>
        <p:blipFill>
          <a:blip r:embed="rId4"/>
          <a:stretch>
            <a:fillRect/>
          </a:stretch>
        </p:blipFill>
        <p:spPr>
          <a:xfrm>
            <a:off x="583310" y="1143835"/>
            <a:ext cx="2921223" cy="4790807"/>
          </a:xfrm>
          <a:prstGeom prst="rect">
            <a:avLst/>
          </a:prstGeom>
        </p:spPr>
      </p:pic>
      <p:pic>
        <p:nvPicPr>
          <p:cNvPr id="12" name="Picture 11">
            <a:extLst>
              <a:ext uri="{FF2B5EF4-FFF2-40B4-BE49-F238E27FC236}">
                <a16:creationId xmlns:a16="http://schemas.microsoft.com/office/drawing/2014/main" id="{FEEAA829-9A46-46FD-BCDD-7EDEE751B038}"/>
              </a:ext>
            </a:extLst>
          </p:cNvPr>
          <p:cNvPicPr>
            <a:picLocks noChangeAspect="1"/>
          </p:cNvPicPr>
          <p:nvPr/>
        </p:nvPicPr>
        <p:blipFill>
          <a:blip r:embed="rId5"/>
          <a:stretch>
            <a:fillRect/>
          </a:stretch>
        </p:blipFill>
        <p:spPr>
          <a:xfrm>
            <a:off x="4490376" y="1671407"/>
            <a:ext cx="2743200" cy="4362451"/>
          </a:xfrm>
          <a:prstGeom prst="rect">
            <a:avLst/>
          </a:prstGeom>
        </p:spPr>
      </p:pic>
      <p:sp>
        <p:nvSpPr>
          <p:cNvPr id="14" name="Rectangle 13">
            <a:extLst>
              <a:ext uri="{FF2B5EF4-FFF2-40B4-BE49-F238E27FC236}">
                <a16:creationId xmlns:a16="http://schemas.microsoft.com/office/drawing/2014/main" id="{97D61714-3F52-46DA-B393-6A1576AACCBC}"/>
              </a:ext>
            </a:extLst>
          </p:cNvPr>
          <p:cNvSpPr/>
          <p:nvPr/>
        </p:nvSpPr>
        <p:spPr>
          <a:xfrm>
            <a:off x="0" y="1"/>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4000" dirty="0">
                <a:latin typeface="Open Sans"/>
              </a:rPr>
              <a:t>Conversational Pieces</a:t>
            </a:r>
            <a:endParaRPr lang="en-US" sz="1400" dirty="0">
              <a:solidFill>
                <a:schemeClr val="bg1"/>
              </a:solidFill>
              <a:latin typeface="Open Sans" panose="020B0606030504020204"/>
              <a:ea typeface="Calibri" panose="020F0502020204030204" pitchFamily="34" charset="0"/>
            </a:endParaRPr>
          </a:p>
        </p:txBody>
      </p:sp>
    </p:spTree>
    <p:extLst>
      <p:ext uri="{BB962C8B-B14F-4D97-AF65-F5344CB8AC3E}">
        <p14:creationId xmlns:p14="http://schemas.microsoft.com/office/powerpoint/2010/main" val="229631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3D726C-DE03-4221-83E3-A6894515A2B3}"/>
              </a:ext>
            </a:extLst>
          </p:cNvPr>
          <p:cNvSpPr txBox="1"/>
          <p:nvPr/>
        </p:nvSpPr>
        <p:spPr>
          <a:xfrm>
            <a:off x="4974335" y="640081"/>
            <a:ext cx="6611533" cy="557445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a:solidFill>
                  <a:schemeClr val="tx1"/>
                </a:solidFill>
                <a:latin typeface="Open Sans"/>
                <a:ea typeface="+mj-ea"/>
                <a:cs typeface="+mj-cs"/>
              </a:rPr>
              <a:t>DEMO</a:t>
            </a:r>
            <a:r>
              <a:rPr lang="en-US" sz="4400" kern="1200" dirty="0">
                <a:solidFill>
                  <a:schemeClr val="tx1"/>
                </a:solidFill>
                <a:latin typeface="+mj-lt"/>
                <a:ea typeface="+mj-ea"/>
                <a:cs typeface="+mj-cs"/>
              </a:rPr>
              <a:t> </a:t>
            </a:r>
          </a:p>
        </p:txBody>
      </p:sp>
      <p:pic>
        <p:nvPicPr>
          <p:cNvPr id="7" name="Graphic 6" descr="Play">
            <a:extLst>
              <a:ext uri="{FF2B5EF4-FFF2-40B4-BE49-F238E27FC236}">
                <a16:creationId xmlns:a16="http://schemas.microsoft.com/office/drawing/2014/main" id="{AFCA8933-7BC8-4370-A913-8194D6E73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pic>
        <p:nvPicPr>
          <p:cNvPr id="3" name="Picture 2" descr="A close up of a logo&#10;&#10;Description generated with very high confidence">
            <a:extLst>
              <a:ext uri="{FF2B5EF4-FFF2-40B4-BE49-F238E27FC236}">
                <a16:creationId xmlns:a16="http://schemas.microsoft.com/office/drawing/2014/main" id="{BE94613D-138F-49F0-ACA2-D3A847F2769B}"/>
              </a:ext>
            </a:extLst>
          </p:cNvPr>
          <p:cNvPicPr>
            <a:picLocks noChangeAspect="1"/>
          </p:cNvPicPr>
          <p:nvPr/>
        </p:nvPicPr>
        <p:blipFill>
          <a:blip r:embed="rId5"/>
          <a:stretch>
            <a:fillRect/>
          </a:stretch>
        </p:blipFill>
        <p:spPr>
          <a:xfrm>
            <a:off x="11463454" y="6151078"/>
            <a:ext cx="449690" cy="449690"/>
          </a:xfrm>
          <a:prstGeom prst="rect">
            <a:avLst/>
          </a:prstGeom>
        </p:spPr>
      </p:pic>
    </p:spTree>
    <p:extLst>
      <p:ext uri="{BB962C8B-B14F-4D97-AF65-F5344CB8AC3E}">
        <p14:creationId xmlns:p14="http://schemas.microsoft.com/office/powerpoint/2010/main" val="1692478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FDF48B-6422-4DDB-AE53-A963AB0B1887}"/>
              </a:ext>
            </a:extLst>
          </p:cNvPr>
          <p:cNvSpPr/>
          <p:nvPr/>
        </p:nvSpPr>
        <p:spPr>
          <a:xfrm>
            <a:off x="0" y="1"/>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4000" dirty="0">
                <a:latin typeface="Open Sans"/>
              </a:rPr>
              <a:t> Adaptative Cards</a:t>
            </a:r>
            <a:endParaRPr lang="en-US" sz="1400" dirty="0">
              <a:solidFill>
                <a:schemeClr val="bg1"/>
              </a:solidFill>
              <a:latin typeface="Open Sans" panose="020B0606030504020204"/>
              <a:ea typeface="Calibri" panose="020F0502020204030204" pitchFamily="34" charset="0"/>
            </a:endParaRPr>
          </a:p>
        </p:txBody>
      </p:sp>
      <p:pic>
        <p:nvPicPr>
          <p:cNvPr id="5" name="Picture 4">
            <a:extLst>
              <a:ext uri="{FF2B5EF4-FFF2-40B4-BE49-F238E27FC236}">
                <a16:creationId xmlns:a16="http://schemas.microsoft.com/office/drawing/2014/main" id="{F4600166-087F-4FD2-BB03-34B6DE695372}"/>
              </a:ext>
            </a:extLst>
          </p:cNvPr>
          <p:cNvPicPr>
            <a:picLocks noChangeAspect="1"/>
          </p:cNvPicPr>
          <p:nvPr/>
        </p:nvPicPr>
        <p:blipFill>
          <a:blip r:embed="rId3"/>
          <a:stretch>
            <a:fillRect/>
          </a:stretch>
        </p:blipFill>
        <p:spPr>
          <a:xfrm>
            <a:off x="766435" y="1329442"/>
            <a:ext cx="2072492" cy="1223943"/>
          </a:xfrm>
          <a:prstGeom prst="rect">
            <a:avLst/>
          </a:prstGeom>
        </p:spPr>
      </p:pic>
      <p:pic>
        <p:nvPicPr>
          <p:cNvPr id="6" name="Picture 5">
            <a:extLst>
              <a:ext uri="{FF2B5EF4-FFF2-40B4-BE49-F238E27FC236}">
                <a16:creationId xmlns:a16="http://schemas.microsoft.com/office/drawing/2014/main" id="{8A6BB57B-DDAF-4164-9B18-3E00F623BA75}"/>
              </a:ext>
            </a:extLst>
          </p:cNvPr>
          <p:cNvPicPr>
            <a:picLocks noChangeAspect="1"/>
          </p:cNvPicPr>
          <p:nvPr/>
        </p:nvPicPr>
        <p:blipFill>
          <a:blip r:embed="rId4"/>
          <a:stretch>
            <a:fillRect/>
          </a:stretch>
        </p:blipFill>
        <p:spPr>
          <a:xfrm>
            <a:off x="766435" y="3429000"/>
            <a:ext cx="7777535" cy="2980248"/>
          </a:xfrm>
          <a:prstGeom prst="rect">
            <a:avLst/>
          </a:prstGeom>
        </p:spPr>
      </p:pic>
      <p:sp>
        <p:nvSpPr>
          <p:cNvPr id="8" name="TextBox 7">
            <a:extLst>
              <a:ext uri="{FF2B5EF4-FFF2-40B4-BE49-F238E27FC236}">
                <a16:creationId xmlns:a16="http://schemas.microsoft.com/office/drawing/2014/main" id="{74F2C6DB-A104-4A9F-8C49-686BE4F17F3D}"/>
              </a:ext>
            </a:extLst>
          </p:cNvPr>
          <p:cNvSpPr txBox="1"/>
          <p:nvPr/>
        </p:nvSpPr>
        <p:spPr>
          <a:xfrm>
            <a:off x="9098666" y="2828835"/>
            <a:ext cx="4090575" cy="1200329"/>
          </a:xfrm>
          <a:prstGeom prst="rect">
            <a:avLst/>
          </a:prstGeom>
          <a:noFill/>
        </p:spPr>
        <p:txBody>
          <a:bodyPr wrap="square" rtlCol="0">
            <a:spAutoFit/>
          </a:bodyPr>
          <a:lstStyle/>
          <a:p>
            <a:r>
              <a:rPr lang="en-US" sz="2400" dirty="0">
                <a:solidFill>
                  <a:srgbClr val="2E3C7E"/>
                </a:solidFill>
                <a:latin typeface="Open Sans" panose="020B0606030504020204"/>
              </a:rPr>
              <a:t>WPF Cards </a:t>
            </a:r>
          </a:p>
          <a:p>
            <a:endParaRPr lang="en-US" sz="2400" dirty="0">
              <a:solidFill>
                <a:srgbClr val="2E3C7E"/>
              </a:solidFill>
              <a:latin typeface="Open Sans" panose="020B0606030504020204"/>
            </a:endParaRPr>
          </a:p>
          <a:p>
            <a:r>
              <a:rPr lang="en-US" sz="2400" dirty="0">
                <a:solidFill>
                  <a:srgbClr val="2E3C7E"/>
                </a:solidFill>
                <a:latin typeface="Open Sans" panose="020B0606030504020204"/>
              </a:rPr>
              <a:t>Custom renderers</a:t>
            </a:r>
          </a:p>
        </p:txBody>
      </p:sp>
    </p:spTree>
    <p:extLst>
      <p:ext uri="{BB962C8B-B14F-4D97-AF65-F5344CB8AC3E}">
        <p14:creationId xmlns:p14="http://schemas.microsoft.com/office/powerpoint/2010/main" val="324048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FDF48B-6422-4DDB-AE53-A963AB0B1887}"/>
              </a:ext>
            </a:extLst>
          </p:cNvPr>
          <p:cNvSpPr/>
          <p:nvPr/>
        </p:nvSpPr>
        <p:spPr>
          <a:xfrm>
            <a:off x="0" y="1"/>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4000" dirty="0">
                <a:latin typeface="Open Sans"/>
              </a:rPr>
              <a:t> Third party libraries components</a:t>
            </a:r>
            <a:endParaRPr lang="en-US" sz="1400" dirty="0">
              <a:solidFill>
                <a:schemeClr val="bg1"/>
              </a:solidFill>
              <a:latin typeface="Open Sans" panose="020B0606030504020204"/>
              <a:ea typeface="Calibri" panose="020F0502020204030204" pitchFamily="34" charset="0"/>
            </a:endParaRPr>
          </a:p>
        </p:txBody>
      </p:sp>
      <p:pic>
        <p:nvPicPr>
          <p:cNvPr id="9" name="Picture 8">
            <a:extLst>
              <a:ext uri="{FF2B5EF4-FFF2-40B4-BE49-F238E27FC236}">
                <a16:creationId xmlns:a16="http://schemas.microsoft.com/office/drawing/2014/main" id="{588978DB-A350-4A41-AD8E-49091D77DE8E}"/>
              </a:ext>
            </a:extLst>
          </p:cNvPr>
          <p:cNvPicPr>
            <a:picLocks noChangeAspect="1"/>
          </p:cNvPicPr>
          <p:nvPr/>
        </p:nvPicPr>
        <p:blipFill>
          <a:blip r:embed="rId3"/>
          <a:stretch>
            <a:fillRect/>
          </a:stretch>
        </p:blipFill>
        <p:spPr>
          <a:xfrm>
            <a:off x="7528078" y="1302835"/>
            <a:ext cx="3000699" cy="3921204"/>
          </a:xfrm>
          <a:prstGeom prst="rect">
            <a:avLst/>
          </a:prstGeom>
        </p:spPr>
      </p:pic>
      <p:sp>
        <p:nvSpPr>
          <p:cNvPr id="10" name="TextBox 9">
            <a:extLst>
              <a:ext uri="{FF2B5EF4-FFF2-40B4-BE49-F238E27FC236}">
                <a16:creationId xmlns:a16="http://schemas.microsoft.com/office/drawing/2014/main" id="{DD6E7C7B-A9BD-4BEB-A458-D241C0A9FC18}"/>
              </a:ext>
            </a:extLst>
          </p:cNvPr>
          <p:cNvSpPr txBox="1"/>
          <p:nvPr/>
        </p:nvSpPr>
        <p:spPr>
          <a:xfrm>
            <a:off x="7528078" y="5525886"/>
            <a:ext cx="2994643" cy="646331"/>
          </a:xfrm>
          <a:prstGeom prst="rect">
            <a:avLst/>
          </a:prstGeom>
          <a:noFill/>
        </p:spPr>
        <p:txBody>
          <a:bodyPr wrap="square" rtlCol="0">
            <a:spAutoFit/>
          </a:bodyPr>
          <a:lstStyle/>
          <a:p>
            <a:pPr algn="ctr"/>
            <a:r>
              <a:rPr lang="en-US" dirty="0">
                <a:solidFill>
                  <a:srgbClr val="2E3C7E"/>
                </a:solidFill>
                <a:latin typeface="Open Sans" panose="020B0606030504020204"/>
              </a:rPr>
              <a:t>Telerik </a:t>
            </a:r>
          </a:p>
          <a:p>
            <a:pPr algn="ctr"/>
            <a:r>
              <a:rPr lang="en-US" dirty="0">
                <a:solidFill>
                  <a:srgbClr val="2E3C7E"/>
                </a:solidFill>
                <a:latin typeface="Open Sans" panose="020B0606030504020204"/>
              </a:rPr>
              <a:t>Conversational UI</a:t>
            </a:r>
          </a:p>
        </p:txBody>
      </p:sp>
      <p:pic>
        <p:nvPicPr>
          <p:cNvPr id="2" name="Picture 1">
            <a:extLst>
              <a:ext uri="{FF2B5EF4-FFF2-40B4-BE49-F238E27FC236}">
                <a16:creationId xmlns:a16="http://schemas.microsoft.com/office/drawing/2014/main" id="{3BBC83B4-C92D-4F72-BE03-8F138DEACF55}"/>
              </a:ext>
            </a:extLst>
          </p:cNvPr>
          <p:cNvPicPr>
            <a:picLocks noChangeAspect="1"/>
          </p:cNvPicPr>
          <p:nvPr/>
        </p:nvPicPr>
        <p:blipFill>
          <a:blip r:embed="rId4"/>
          <a:stretch>
            <a:fillRect/>
          </a:stretch>
        </p:blipFill>
        <p:spPr>
          <a:xfrm>
            <a:off x="1086574" y="1139663"/>
            <a:ext cx="3302566" cy="4247549"/>
          </a:xfrm>
          <a:prstGeom prst="rect">
            <a:avLst/>
          </a:prstGeom>
        </p:spPr>
      </p:pic>
      <p:sp>
        <p:nvSpPr>
          <p:cNvPr id="3" name="Rectangle 2">
            <a:extLst>
              <a:ext uri="{FF2B5EF4-FFF2-40B4-BE49-F238E27FC236}">
                <a16:creationId xmlns:a16="http://schemas.microsoft.com/office/drawing/2014/main" id="{9E8EA064-5F8C-415C-8D18-BCBDCC9B2155}"/>
              </a:ext>
            </a:extLst>
          </p:cNvPr>
          <p:cNvSpPr/>
          <p:nvPr/>
        </p:nvSpPr>
        <p:spPr>
          <a:xfrm>
            <a:off x="1578613" y="5569510"/>
            <a:ext cx="2545152" cy="646331"/>
          </a:xfrm>
          <a:prstGeom prst="rect">
            <a:avLst/>
          </a:prstGeom>
        </p:spPr>
        <p:txBody>
          <a:bodyPr wrap="square">
            <a:spAutoFit/>
          </a:bodyPr>
          <a:lstStyle/>
          <a:p>
            <a:pPr algn="ctr"/>
            <a:r>
              <a:rPr lang="en-US" dirty="0" err="1">
                <a:solidFill>
                  <a:srgbClr val="2E3C7E"/>
                </a:solidFill>
                <a:latin typeface="Open Sans" panose="020B0606030504020204"/>
              </a:rPr>
              <a:t>Syncfusion</a:t>
            </a:r>
            <a:endParaRPr lang="en-US" dirty="0">
              <a:solidFill>
                <a:srgbClr val="2E3C7E"/>
              </a:solidFill>
              <a:latin typeface="Open Sans" panose="020B0606030504020204"/>
            </a:endParaRPr>
          </a:p>
          <a:p>
            <a:pPr algn="ctr"/>
            <a:r>
              <a:rPr lang="en-US" dirty="0">
                <a:solidFill>
                  <a:srgbClr val="2E3C7E"/>
                </a:solidFill>
                <a:latin typeface="Open Sans" panose="020B0606030504020204"/>
              </a:rPr>
              <a:t>Xamarin.Forms Chat</a:t>
            </a:r>
          </a:p>
        </p:txBody>
      </p:sp>
    </p:spTree>
    <p:extLst>
      <p:ext uri="{BB962C8B-B14F-4D97-AF65-F5344CB8AC3E}">
        <p14:creationId xmlns:p14="http://schemas.microsoft.com/office/powerpoint/2010/main" val="2916282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907697-7B9F-42F1-82DD-72EC3EADB39E}"/>
              </a:ext>
            </a:extLst>
          </p:cNvPr>
          <p:cNvSpPr/>
          <p:nvPr/>
        </p:nvSpPr>
        <p:spPr>
          <a:xfrm>
            <a:off x="0" y="863"/>
            <a:ext cx="12192000" cy="805819"/>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latin typeface="Open Sans"/>
              </a:rPr>
              <a:t>Ignite 2020 announcement – Power Virtual Agents  </a:t>
            </a:r>
          </a:p>
        </p:txBody>
      </p:sp>
      <p:pic>
        <p:nvPicPr>
          <p:cNvPr id="2" name="Picture 1">
            <a:extLst>
              <a:ext uri="{FF2B5EF4-FFF2-40B4-BE49-F238E27FC236}">
                <a16:creationId xmlns:a16="http://schemas.microsoft.com/office/drawing/2014/main" id="{CB52F453-3D5D-41CA-9047-F3B4FE5B7D66}"/>
              </a:ext>
            </a:extLst>
          </p:cNvPr>
          <p:cNvPicPr>
            <a:picLocks noChangeAspect="1"/>
          </p:cNvPicPr>
          <p:nvPr/>
        </p:nvPicPr>
        <p:blipFill>
          <a:blip r:embed="rId2"/>
          <a:stretch>
            <a:fillRect/>
          </a:stretch>
        </p:blipFill>
        <p:spPr>
          <a:xfrm>
            <a:off x="1904493" y="890153"/>
            <a:ext cx="8383013" cy="4922052"/>
          </a:xfrm>
          <a:prstGeom prst="rect">
            <a:avLst/>
          </a:prstGeom>
        </p:spPr>
      </p:pic>
      <p:sp>
        <p:nvSpPr>
          <p:cNvPr id="3" name="TextBox 2">
            <a:extLst>
              <a:ext uri="{FF2B5EF4-FFF2-40B4-BE49-F238E27FC236}">
                <a16:creationId xmlns:a16="http://schemas.microsoft.com/office/drawing/2014/main" id="{56DAE286-5526-4CF6-8E01-E16629932236}"/>
              </a:ext>
            </a:extLst>
          </p:cNvPr>
          <p:cNvSpPr txBox="1"/>
          <p:nvPr/>
        </p:nvSpPr>
        <p:spPr>
          <a:xfrm>
            <a:off x="797669" y="5967847"/>
            <a:ext cx="10355335" cy="646331"/>
          </a:xfrm>
          <a:prstGeom prst="rect">
            <a:avLst/>
          </a:prstGeom>
          <a:noFill/>
        </p:spPr>
        <p:txBody>
          <a:bodyPr wrap="none" rtlCol="0">
            <a:spAutoFit/>
          </a:bodyPr>
          <a:lstStyle/>
          <a:p>
            <a:r>
              <a:rPr lang="en-US" dirty="0"/>
              <a:t>Using Power Virtual Agents, you are in the driver's seat. Your SMEs can create bots quickly and easily using a </a:t>
            </a:r>
          </a:p>
          <a:p>
            <a:r>
              <a:rPr lang="en-US" b="1" dirty="0">
                <a:solidFill>
                  <a:srgbClr val="2E3C7E"/>
                </a:solidFill>
              </a:rPr>
              <a:t>novel, intuitive, code-free graphical interface</a:t>
            </a:r>
            <a:r>
              <a:rPr lang="en-US" dirty="0"/>
              <a:t>, eliminating the need for AI expertise or teams of developers.</a:t>
            </a:r>
          </a:p>
        </p:txBody>
      </p:sp>
    </p:spTree>
    <p:extLst>
      <p:ext uri="{BB962C8B-B14F-4D97-AF65-F5344CB8AC3E}">
        <p14:creationId xmlns:p14="http://schemas.microsoft.com/office/powerpoint/2010/main" val="1822538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B26623-E122-A544-B08D-13B61600C4BD}"/>
              </a:ext>
            </a:extLst>
          </p:cNvPr>
          <p:cNvSpPr/>
          <p:nvPr/>
        </p:nvSpPr>
        <p:spPr>
          <a:xfrm>
            <a:off x="0" y="0"/>
            <a:ext cx="12192000" cy="6858000"/>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DE94A549-8D83-7048-ABF5-D29F1C38E723}"/>
              </a:ext>
            </a:extLst>
          </p:cNvPr>
          <p:cNvSpPr txBox="1">
            <a:spLocks/>
          </p:cNvSpPr>
          <p:nvPr/>
        </p:nvSpPr>
        <p:spPr>
          <a:xfrm>
            <a:off x="3764910" y="2951626"/>
            <a:ext cx="4662179" cy="9547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solidFill>
                  <a:srgbClr val="FFFFFF"/>
                </a:solidFill>
                <a:latin typeface="Open Sans" panose="020B0606030504020204" pitchFamily="34" charset="0"/>
                <a:ea typeface="Open Sans" panose="020B0606030504020204" pitchFamily="34" charset="0"/>
                <a:cs typeface="Open Sans" panose="020B0606030504020204" pitchFamily="34" charset="0"/>
              </a:rPr>
              <a:t>Q &amp; A</a:t>
            </a:r>
          </a:p>
        </p:txBody>
      </p:sp>
    </p:spTree>
    <p:extLst>
      <p:ext uri="{BB962C8B-B14F-4D97-AF65-F5344CB8AC3E}">
        <p14:creationId xmlns:p14="http://schemas.microsoft.com/office/powerpoint/2010/main" val="3037252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6D6D8D-FD1E-834C-9E4A-59E51F366DA8}"/>
              </a:ext>
            </a:extLst>
          </p:cNvPr>
          <p:cNvSpPr/>
          <p:nvPr/>
        </p:nvSpPr>
        <p:spPr>
          <a:xfrm>
            <a:off x="0" y="6198860"/>
            <a:ext cx="12192000" cy="659140"/>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96B21F0-530B-1E4C-969E-EDB45970A488}"/>
              </a:ext>
            </a:extLst>
          </p:cNvPr>
          <p:cNvSpPr txBox="1">
            <a:spLocks/>
          </p:cNvSpPr>
          <p:nvPr/>
        </p:nvSpPr>
        <p:spPr>
          <a:xfrm>
            <a:off x="3905761" y="6365659"/>
            <a:ext cx="4380477" cy="3714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en-US" sz="20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XamExpertDay</a:t>
            </a:r>
            <a:endPar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79BAE710-FA01-461B-81CD-24DF2002FB16}"/>
              </a:ext>
            </a:extLst>
          </p:cNvPr>
          <p:cNvPicPr>
            <a:picLocks noChangeAspect="1"/>
          </p:cNvPicPr>
          <p:nvPr/>
        </p:nvPicPr>
        <p:blipFill>
          <a:blip r:embed="rId3"/>
          <a:stretch>
            <a:fillRect/>
          </a:stretch>
        </p:blipFill>
        <p:spPr>
          <a:xfrm>
            <a:off x="972297" y="2093383"/>
            <a:ext cx="10247406" cy="2671234"/>
          </a:xfrm>
          <a:prstGeom prst="rect">
            <a:avLst/>
          </a:prstGeom>
        </p:spPr>
      </p:pic>
    </p:spTree>
    <p:extLst>
      <p:ext uri="{BB962C8B-B14F-4D97-AF65-F5344CB8AC3E}">
        <p14:creationId xmlns:p14="http://schemas.microsoft.com/office/powerpoint/2010/main" val="36753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8CB011D-55F9-D846-885D-C6F8FFCD72B3}"/>
              </a:ext>
            </a:extLst>
          </p:cNvPr>
          <p:cNvSpPr>
            <a:spLocks noGrp="1"/>
          </p:cNvSpPr>
          <p:nvPr>
            <p:ph type="title"/>
          </p:nvPr>
        </p:nvSpPr>
        <p:spPr>
          <a:xfrm>
            <a:off x="3764907" y="4419979"/>
            <a:ext cx="4662179" cy="954748"/>
          </a:xfrm>
        </p:spPr>
        <p:txBody>
          <a:bodyPr vert="horz" lIns="91440" tIns="45720" rIns="91440" bIns="45720" rtlCol="0" anchor="ctr">
            <a:normAutofit/>
          </a:bodyPr>
          <a:lstStyle/>
          <a:p>
            <a:pPr algn="ctr"/>
            <a:r>
              <a:rPr lang="en-US" sz="6000" b="1" kern="1200" dirty="0">
                <a:solidFill>
                  <a:srgbClr val="2E3C7E"/>
                </a:solidFill>
                <a:latin typeface="Open Sans" panose="020B0606030504020204" pitchFamily="34" charset="0"/>
                <a:ea typeface="Open Sans" panose="020B0606030504020204" pitchFamily="34" charset="0"/>
                <a:cs typeface="Open Sans" panose="020B0606030504020204" pitchFamily="34" charset="0"/>
              </a:rPr>
              <a:t>Thank You!</a:t>
            </a:r>
          </a:p>
        </p:txBody>
      </p:sp>
      <p:pic>
        <p:nvPicPr>
          <p:cNvPr id="5" name="Graphic 4">
            <a:extLst>
              <a:ext uri="{FF2B5EF4-FFF2-40B4-BE49-F238E27FC236}">
                <a16:creationId xmlns:a16="http://schemas.microsoft.com/office/drawing/2014/main" id="{7CA4ED3F-ABD4-0643-8C4B-853023E2C8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1028" y="598813"/>
            <a:ext cx="3589939" cy="3589939"/>
          </a:xfrm>
          <a:prstGeom prst="rect">
            <a:avLst/>
          </a:prstGeom>
        </p:spPr>
      </p:pic>
      <p:pic>
        <p:nvPicPr>
          <p:cNvPr id="4" name="Picture 3" descr="A close up of a logo&#10;&#10;Description generated with very high confidence">
            <a:extLst>
              <a:ext uri="{FF2B5EF4-FFF2-40B4-BE49-F238E27FC236}">
                <a16:creationId xmlns:a16="http://schemas.microsoft.com/office/drawing/2014/main" id="{878301A0-E53F-414B-8E39-F81DD3026484}"/>
              </a:ext>
            </a:extLst>
          </p:cNvPr>
          <p:cNvPicPr>
            <a:picLocks noChangeAspect="1"/>
          </p:cNvPicPr>
          <p:nvPr/>
        </p:nvPicPr>
        <p:blipFill>
          <a:blip r:embed="rId4"/>
          <a:stretch>
            <a:fillRect/>
          </a:stretch>
        </p:blipFill>
        <p:spPr>
          <a:xfrm>
            <a:off x="11463454" y="6151078"/>
            <a:ext cx="449690" cy="449690"/>
          </a:xfrm>
          <a:prstGeom prst="rect">
            <a:avLst/>
          </a:prstGeom>
        </p:spPr>
      </p:pic>
      <p:sp>
        <p:nvSpPr>
          <p:cNvPr id="6" name="TextBox 5">
            <a:extLst>
              <a:ext uri="{FF2B5EF4-FFF2-40B4-BE49-F238E27FC236}">
                <a16:creationId xmlns:a16="http://schemas.microsoft.com/office/drawing/2014/main" id="{A3DFC786-E87F-446C-AD8A-D4AA497C3CFC}"/>
              </a:ext>
            </a:extLst>
          </p:cNvPr>
          <p:cNvSpPr txBox="1"/>
          <p:nvPr/>
        </p:nvSpPr>
        <p:spPr>
          <a:xfrm>
            <a:off x="5694444" y="5638683"/>
            <a:ext cx="4245901" cy="400110"/>
          </a:xfrm>
          <a:prstGeom prst="rect">
            <a:avLst/>
          </a:prstGeom>
          <a:noFill/>
        </p:spPr>
        <p:txBody>
          <a:bodyPr wrap="square" rtlCol="0">
            <a:spAutoFit/>
          </a:bodyPr>
          <a:lstStyle/>
          <a:p>
            <a:r>
              <a:rPr lang="en-US" sz="2000" b="1" dirty="0">
                <a:solidFill>
                  <a:srgbClr val="50ACF2"/>
                </a:solidFill>
                <a:latin typeface="Open Sans" panose="020B0606030504020204" pitchFamily="34" charset="0"/>
                <a:ea typeface="Open Sans" panose="020B0606030504020204" pitchFamily="34" charset="0"/>
                <a:cs typeface="Open Sans" panose="020B0606030504020204" pitchFamily="34" charset="0"/>
              </a:rPr>
              <a:t>_Codrina_</a:t>
            </a:r>
          </a:p>
        </p:txBody>
      </p:sp>
      <p:pic>
        <p:nvPicPr>
          <p:cNvPr id="8" name="Picture 7">
            <a:extLst>
              <a:ext uri="{FF2B5EF4-FFF2-40B4-BE49-F238E27FC236}">
                <a16:creationId xmlns:a16="http://schemas.microsoft.com/office/drawing/2014/main" id="{022EF2C6-E343-4430-92BB-8D7939DA29D5}"/>
              </a:ext>
            </a:extLst>
          </p:cNvPr>
          <p:cNvPicPr>
            <a:picLocks noChangeAspect="1"/>
          </p:cNvPicPr>
          <p:nvPr/>
        </p:nvPicPr>
        <p:blipFill>
          <a:blip r:embed="rId5"/>
          <a:stretch>
            <a:fillRect/>
          </a:stretch>
        </p:blipFill>
        <p:spPr>
          <a:xfrm>
            <a:off x="5433364" y="5638683"/>
            <a:ext cx="334652" cy="334652"/>
          </a:xfrm>
          <a:prstGeom prst="rect">
            <a:avLst/>
          </a:prstGeom>
        </p:spPr>
      </p:pic>
    </p:spTree>
    <p:extLst>
      <p:ext uri="{BB962C8B-B14F-4D97-AF65-F5344CB8AC3E}">
        <p14:creationId xmlns:p14="http://schemas.microsoft.com/office/powerpoint/2010/main" val="3929285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EECECF-C8AA-4BE3-8D5B-2A6B36371495}"/>
              </a:ext>
            </a:extLst>
          </p:cNvPr>
          <p:cNvSpPr txBox="1"/>
          <p:nvPr/>
        </p:nvSpPr>
        <p:spPr>
          <a:xfrm>
            <a:off x="875914" y="1669059"/>
            <a:ext cx="3410712" cy="495301"/>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700" dirty="0"/>
              <a:t>25</a:t>
            </a:r>
            <a:r>
              <a:rPr lang="en-US" sz="1700" baseline="30000" dirty="0"/>
              <a:t>th</a:t>
            </a:r>
            <a:r>
              <a:rPr lang="en-US" sz="1700" dirty="0"/>
              <a:t> of October 2019</a:t>
            </a:r>
          </a:p>
          <a:p>
            <a:pPr indent="-228600" defTabSz="914400">
              <a:lnSpc>
                <a:spcPct val="90000"/>
              </a:lnSpc>
              <a:spcAft>
                <a:spcPts val="600"/>
              </a:spcAft>
              <a:buFont typeface="Arial" panose="020B0604020202020204" pitchFamily="34" charset="0"/>
              <a:buChar char="•"/>
            </a:pPr>
            <a:endParaRPr lang="en-US" sz="1700" dirty="0"/>
          </a:p>
          <a:p>
            <a:pPr defTabSz="914400">
              <a:lnSpc>
                <a:spcPct val="90000"/>
              </a:lnSpc>
              <a:spcAft>
                <a:spcPts val="600"/>
              </a:spcAft>
            </a:pPr>
            <a:endParaRPr lang="en-US" sz="1700" dirty="0"/>
          </a:p>
        </p:txBody>
      </p:sp>
      <p:pic>
        <p:nvPicPr>
          <p:cNvPr id="2" name="Picture 1">
            <a:extLst>
              <a:ext uri="{FF2B5EF4-FFF2-40B4-BE49-F238E27FC236}">
                <a16:creationId xmlns:a16="http://schemas.microsoft.com/office/drawing/2014/main" id="{CDB6F144-8B29-4BD2-BD98-77C3F9E610B7}"/>
              </a:ext>
            </a:extLst>
          </p:cNvPr>
          <p:cNvPicPr>
            <a:picLocks noChangeAspect="1"/>
          </p:cNvPicPr>
          <p:nvPr/>
        </p:nvPicPr>
        <p:blipFill rotWithShape="1">
          <a:blip r:embed="rId3"/>
          <a:srcRect l="13613" r="20362" b="-1"/>
          <a:stretch/>
        </p:blipFill>
        <p:spPr>
          <a:xfrm>
            <a:off x="5124450" y="634382"/>
            <a:ext cx="6657213" cy="5495162"/>
          </a:xfrm>
          <a:prstGeom prst="rect">
            <a:avLst/>
          </a:prstGeom>
        </p:spPr>
      </p:pic>
      <p:pic>
        <p:nvPicPr>
          <p:cNvPr id="5" name="Picture 4">
            <a:extLst>
              <a:ext uri="{FF2B5EF4-FFF2-40B4-BE49-F238E27FC236}">
                <a16:creationId xmlns:a16="http://schemas.microsoft.com/office/drawing/2014/main" id="{764E5830-7C70-4F63-A833-CC0A888983C3}"/>
              </a:ext>
            </a:extLst>
          </p:cNvPr>
          <p:cNvPicPr>
            <a:picLocks noChangeAspect="1"/>
          </p:cNvPicPr>
          <p:nvPr/>
        </p:nvPicPr>
        <p:blipFill>
          <a:blip r:embed="rId4"/>
          <a:stretch>
            <a:fillRect/>
          </a:stretch>
        </p:blipFill>
        <p:spPr>
          <a:xfrm>
            <a:off x="3133725" y="1565704"/>
            <a:ext cx="495300" cy="495300"/>
          </a:xfrm>
          <a:prstGeom prst="rect">
            <a:avLst/>
          </a:prstGeom>
        </p:spPr>
      </p:pic>
      <p:sp>
        <p:nvSpPr>
          <p:cNvPr id="6" name="Rectangle 5">
            <a:extLst>
              <a:ext uri="{FF2B5EF4-FFF2-40B4-BE49-F238E27FC236}">
                <a16:creationId xmlns:a16="http://schemas.microsoft.com/office/drawing/2014/main" id="{8AA4BA8A-0E0D-4C2D-BDBD-EDC53FA9B119}"/>
              </a:ext>
            </a:extLst>
          </p:cNvPr>
          <p:cNvSpPr/>
          <p:nvPr/>
        </p:nvSpPr>
        <p:spPr>
          <a:xfrm>
            <a:off x="345567" y="1170432"/>
            <a:ext cx="128016" cy="704088"/>
          </a:xfrm>
          <a:prstGeom prst="rect">
            <a:avLst/>
          </a:prstGeom>
          <a:solidFill>
            <a:srgbClr val="2E3C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135AAB-D485-472E-91ED-C29DD363DE14}"/>
              </a:ext>
            </a:extLst>
          </p:cNvPr>
          <p:cNvSpPr txBox="1"/>
          <p:nvPr/>
        </p:nvSpPr>
        <p:spPr>
          <a:xfrm>
            <a:off x="674748" y="3475566"/>
            <a:ext cx="3813044" cy="2031325"/>
          </a:xfrm>
          <a:prstGeom prst="rect">
            <a:avLst/>
          </a:prstGeom>
          <a:noFill/>
        </p:spPr>
        <p:txBody>
          <a:bodyPr wrap="square" rtlCol="0">
            <a:spAutoFit/>
          </a:bodyPr>
          <a:lstStyle/>
          <a:p>
            <a:r>
              <a:rPr lang="en-US" i="1" dirty="0">
                <a:solidFill>
                  <a:srgbClr val="0033A0"/>
                </a:solidFill>
              </a:rPr>
              <a:t>Sr </a:t>
            </a:r>
            <a:r>
              <a:rPr lang="en-US" i="1" dirty="0" err="1">
                <a:solidFill>
                  <a:srgbClr val="0033A0"/>
                </a:solidFill>
              </a:rPr>
              <a:t>Sw</a:t>
            </a:r>
            <a:r>
              <a:rPr lang="en-US" i="1" dirty="0">
                <a:solidFill>
                  <a:srgbClr val="0033A0"/>
                </a:solidFill>
              </a:rPr>
              <a:t> </a:t>
            </a:r>
            <a:r>
              <a:rPr lang="en-US" i="1" dirty="0" err="1">
                <a:solidFill>
                  <a:srgbClr val="0033A0"/>
                </a:solidFill>
              </a:rPr>
              <a:t>Eng</a:t>
            </a:r>
            <a:r>
              <a:rPr lang="en-US" i="1" dirty="0">
                <a:solidFill>
                  <a:srgbClr val="0033A0"/>
                </a:solidFill>
              </a:rPr>
              <a:t> @Fresenius Medical Care</a:t>
            </a:r>
          </a:p>
          <a:p>
            <a:r>
              <a:rPr lang="en-US" i="1" dirty="0">
                <a:solidFill>
                  <a:srgbClr val="0033A0"/>
                </a:solidFill>
              </a:rPr>
              <a:t>Microsoft MVP </a:t>
            </a:r>
          </a:p>
          <a:p>
            <a:r>
              <a:rPr lang="en-US" i="1" dirty="0">
                <a:solidFill>
                  <a:srgbClr val="0033A0"/>
                </a:solidFill>
              </a:rPr>
              <a:t>Agile Coach</a:t>
            </a:r>
          </a:p>
          <a:p>
            <a:r>
              <a:rPr lang="en-US" i="1" dirty="0">
                <a:solidFill>
                  <a:srgbClr val="0033A0"/>
                </a:solidFill>
              </a:rPr>
              <a:t>Speaker</a:t>
            </a:r>
          </a:p>
          <a:p>
            <a:r>
              <a:rPr lang="en-US" i="1" dirty="0">
                <a:solidFill>
                  <a:srgbClr val="0033A0"/>
                </a:solidFill>
              </a:rPr>
              <a:t>Mentor</a:t>
            </a:r>
          </a:p>
          <a:p>
            <a:r>
              <a:rPr lang="en-US" i="1" dirty="0">
                <a:solidFill>
                  <a:srgbClr val="0033A0"/>
                </a:solidFill>
              </a:rPr>
              <a:t>Tech &amp; Chocolate Addict</a:t>
            </a:r>
          </a:p>
          <a:p>
            <a:endParaRPr lang="en-US" dirty="0"/>
          </a:p>
        </p:txBody>
      </p:sp>
    </p:spTree>
    <p:extLst>
      <p:ext uri="{BB962C8B-B14F-4D97-AF65-F5344CB8AC3E}">
        <p14:creationId xmlns:p14="http://schemas.microsoft.com/office/powerpoint/2010/main" val="204426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1000"/>
                                        <p:tgtEl>
                                          <p:spTgt spid="7">
                                            <p:txEl>
                                              <p:pRg st="3" end="3"/>
                                            </p:txEl>
                                          </p:spTgt>
                                        </p:tgtEl>
                                      </p:cBhvr>
                                    </p:animEffect>
                                    <p:anim calcmode="lin" valueType="num">
                                      <p:cBhvr>
                                        <p:cTn id="2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1000"/>
                                        <p:tgtEl>
                                          <p:spTgt spid="7">
                                            <p:txEl>
                                              <p:pRg st="4" end="4"/>
                                            </p:txEl>
                                          </p:spTgt>
                                        </p:tgtEl>
                                      </p:cBhvr>
                                    </p:animEffect>
                                    <p:anim calcmode="lin" valueType="num">
                                      <p:cBhvr>
                                        <p:cTn id="2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1000"/>
                                        <p:tgtEl>
                                          <p:spTgt spid="7">
                                            <p:txEl>
                                              <p:pRg st="5" end="5"/>
                                            </p:txEl>
                                          </p:spTgt>
                                        </p:tgtEl>
                                      </p:cBhvr>
                                    </p:animEffect>
                                    <p:anim calcmode="lin" valueType="num">
                                      <p:cBhvr>
                                        <p:cTn id="3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5FA377-B612-487E-B5F0-06FA16A5860D}"/>
              </a:ext>
            </a:extLst>
          </p:cNvPr>
          <p:cNvPicPr>
            <a:picLocks noChangeAspect="1"/>
          </p:cNvPicPr>
          <p:nvPr/>
        </p:nvPicPr>
        <p:blipFill>
          <a:blip r:embed="rId3"/>
          <a:stretch>
            <a:fillRect/>
          </a:stretch>
        </p:blipFill>
        <p:spPr>
          <a:xfrm>
            <a:off x="1010441" y="1928095"/>
            <a:ext cx="5085561" cy="3575304"/>
          </a:xfrm>
          <a:prstGeom prst="rect">
            <a:avLst/>
          </a:prstGeom>
        </p:spPr>
      </p:pic>
      <p:pic>
        <p:nvPicPr>
          <p:cNvPr id="10" name="Picture 9">
            <a:extLst>
              <a:ext uri="{FF2B5EF4-FFF2-40B4-BE49-F238E27FC236}">
                <a16:creationId xmlns:a16="http://schemas.microsoft.com/office/drawing/2014/main" id="{115BB70C-C8EC-499A-952E-395C746F0FA9}"/>
              </a:ext>
            </a:extLst>
          </p:cNvPr>
          <p:cNvPicPr>
            <a:picLocks noChangeAspect="1"/>
          </p:cNvPicPr>
          <p:nvPr/>
        </p:nvPicPr>
        <p:blipFill>
          <a:blip r:embed="rId4"/>
          <a:stretch>
            <a:fillRect/>
          </a:stretch>
        </p:blipFill>
        <p:spPr>
          <a:xfrm>
            <a:off x="7533487" y="1291636"/>
            <a:ext cx="3648075" cy="4848225"/>
          </a:xfrm>
          <a:prstGeom prst="rect">
            <a:avLst/>
          </a:prstGeom>
        </p:spPr>
      </p:pic>
      <p:sp>
        <p:nvSpPr>
          <p:cNvPr id="2" name="TextBox 1">
            <a:extLst>
              <a:ext uri="{FF2B5EF4-FFF2-40B4-BE49-F238E27FC236}">
                <a16:creationId xmlns:a16="http://schemas.microsoft.com/office/drawing/2014/main" id="{100D509D-9663-45B5-9454-2F17F67E82C4}"/>
              </a:ext>
            </a:extLst>
          </p:cNvPr>
          <p:cNvSpPr txBox="1"/>
          <p:nvPr/>
        </p:nvSpPr>
        <p:spPr>
          <a:xfrm>
            <a:off x="3226849" y="5609925"/>
            <a:ext cx="652743" cy="369332"/>
          </a:xfrm>
          <a:prstGeom prst="rect">
            <a:avLst/>
          </a:prstGeom>
          <a:noFill/>
        </p:spPr>
        <p:txBody>
          <a:bodyPr wrap="none" rtlCol="0">
            <a:spAutoFit/>
          </a:bodyPr>
          <a:lstStyle/>
          <a:p>
            <a:r>
              <a:rPr lang="en-US" dirty="0"/>
              <a:t>1966</a:t>
            </a:r>
          </a:p>
        </p:txBody>
      </p:sp>
    </p:spTree>
    <p:extLst>
      <p:ext uri="{BB962C8B-B14F-4D97-AF65-F5344CB8AC3E}">
        <p14:creationId xmlns:p14="http://schemas.microsoft.com/office/powerpoint/2010/main" val="286013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8D337B33-BD49-4745-ABAB-E499D91C62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1818" y="651642"/>
            <a:ext cx="2952751" cy="5219700"/>
          </a:xfrm>
          <a:prstGeom prst="rect">
            <a:avLst/>
          </a:prstGeom>
        </p:spPr>
      </p:pic>
      <p:sp>
        <p:nvSpPr>
          <p:cNvPr id="6" name="TextBox 5">
            <a:extLst>
              <a:ext uri="{FF2B5EF4-FFF2-40B4-BE49-F238E27FC236}">
                <a16:creationId xmlns:a16="http://schemas.microsoft.com/office/drawing/2014/main" id="{F2B3CAB7-6FA3-4B2D-BBB6-547BD08B8E3C}"/>
              </a:ext>
            </a:extLst>
          </p:cNvPr>
          <p:cNvSpPr txBox="1"/>
          <p:nvPr/>
        </p:nvSpPr>
        <p:spPr>
          <a:xfrm>
            <a:off x="4706990" y="1968830"/>
            <a:ext cx="6517297" cy="2585323"/>
          </a:xfrm>
          <a:prstGeom prst="rect">
            <a:avLst/>
          </a:prstGeom>
          <a:noFill/>
        </p:spPr>
        <p:txBody>
          <a:bodyPr wrap="none" rtlCol="0">
            <a:spAutoFit/>
          </a:bodyPr>
          <a:lstStyle/>
          <a:p>
            <a:r>
              <a:rPr lang="en-US" i="1" dirty="0">
                <a:latin typeface="Open Sans" panose="020B0606030504020204"/>
              </a:rPr>
              <a:t>“Bots are the new applications you can converse with”</a:t>
            </a:r>
          </a:p>
          <a:p>
            <a:endParaRPr lang="en-US" i="1" dirty="0">
              <a:latin typeface="Open Sans" panose="020B0606030504020204"/>
            </a:endParaRPr>
          </a:p>
          <a:p>
            <a:endParaRPr lang="en-US" i="1" dirty="0">
              <a:latin typeface="Open Sans" panose="020B0606030504020204"/>
            </a:endParaRPr>
          </a:p>
          <a:p>
            <a:r>
              <a:rPr lang="en-US" i="1" dirty="0">
                <a:latin typeface="Open Sans" panose="020B0606030504020204"/>
              </a:rPr>
              <a:t>“People-to-people conversations, people-to-digital assistants,</a:t>
            </a:r>
          </a:p>
          <a:p>
            <a:r>
              <a:rPr lang="en-US" i="1" dirty="0">
                <a:latin typeface="Open Sans" panose="020B0606030504020204"/>
              </a:rPr>
              <a:t> people-to-bots and even digital assistants-to-bots. </a:t>
            </a:r>
          </a:p>
          <a:p>
            <a:r>
              <a:rPr lang="en-US" i="1" dirty="0">
                <a:latin typeface="Open Sans" panose="020B0606030504020204"/>
              </a:rPr>
              <a:t>That’s the world you’re going to get to see in the years to come.”</a:t>
            </a:r>
          </a:p>
          <a:p>
            <a:endParaRPr lang="en-US" i="1" dirty="0">
              <a:latin typeface="Open Sans" panose="020B0606030504020204"/>
            </a:endParaRPr>
          </a:p>
          <a:p>
            <a:endParaRPr lang="en-US" i="1" dirty="0">
              <a:latin typeface="Open Sans" panose="020B0606030504020204"/>
            </a:endParaRPr>
          </a:p>
          <a:p>
            <a:r>
              <a:rPr lang="en-US" i="1" dirty="0">
                <a:latin typeface="Open Sans" panose="020B0606030504020204"/>
              </a:rPr>
              <a:t>									</a:t>
            </a:r>
            <a:r>
              <a:rPr lang="en-US" sz="1400" i="1" dirty="0">
                <a:latin typeface="Open Sans" panose="020B0606030504020204"/>
              </a:rPr>
              <a:t>Satya Nadella, </a:t>
            </a:r>
            <a:r>
              <a:rPr lang="en-US" sz="1400" b="1" i="1" dirty="0">
                <a:solidFill>
                  <a:srgbClr val="2E3C7E"/>
                </a:solidFill>
                <a:latin typeface="Open Sans" panose="020B0606030504020204"/>
              </a:rPr>
              <a:t>BUILD 2016</a:t>
            </a:r>
            <a:endParaRPr lang="en-US" b="1" i="1" dirty="0">
              <a:solidFill>
                <a:srgbClr val="2E3C7E"/>
              </a:solidFill>
              <a:latin typeface="Open Sans" panose="020B0606030504020204"/>
            </a:endParaRPr>
          </a:p>
        </p:txBody>
      </p:sp>
    </p:spTree>
    <p:extLst>
      <p:ext uri="{BB962C8B-B14F-4D97-AF65-F5344CB8AC3E}">
        <p14:creationId xmlns:p14="http://schemas.microsoft.com/office/powerpoint/2010/main" val="151185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0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4"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
                                        </p:tgtEl>
                                      </p:cBhvr>
                                    </p:cmd>
                                  </p:childTnLst>
                                </p:cTn>
                              </p:par>
                            </p:childTnLst>
                          </p:cTn>
                        </p:par>
                      </p:childTnLst>
                    </p:cTn>
                  </p:par>
                </p:childTnLst>
              </p:cTn>
              <p:nextCondLst>
                <p:cond evt="onClick" delay="0">
                  <p:tgtEl>
                    <p:spTgt spid="3"/>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E54FB7-44CF-4709-A421-27CA648F99E2}"/>
              </a:ext>
            </a:extLst>
          </p:cNvPr>
          <p:cNvPicPr>
            <a:picLocks noChangeAspect="1"/>
          </p:cNvPicPr>
          <p:nvPr/>
        </p:nvPicPr>
        <p:blipFill>
          <a:blip r:embed="rId3"/>
          <a:stretch>
            <a:fillRect/>
          </a:stretch>
        </p:blipFill>
        <p:spPr>
          <a:xfrm>
            <a:off x="1401986" y="3056691"/>
            <a:ext cx="1342103" cy="1234735"/>
          </a:xfrm>
          <a:prstGeom prst="rect">
            <a:avLst/>
          </a:prstGeom>
        </p:spPr>
      </p:pic>
      <p:sp>
        <p:nvSpPr>
          <p:cNvPr id="8" name="TextBox 7">
            <a:extLst>
              <a:ext uri="{FF2B5EF4-FFF2-40B4-BE49-F238E27FC236}">
                <a16:creationId xmlns:a16="http://schemas.microsoft.com/office/drawing/2014/main" id="{8AA9738B-87EB-49B6-86AE-0170D4694364}"/>
              </a:ext>
            </a:extLst>
          </p:cNvPr>
          <p:cNvSpPr txBox="1"/>
          <p:nvPr/>
        </p:nvSpPr>
        <p:spPr>
          <a:xfrm>
            <a:off x="4109820" y="5562804"/>
            <a:ext cx="1340239" cy="369332"/>
          </a:xfrm>
          <a:prstGeom prst="rect">
            <a:avLst/>
          </a:prstGeom>
          <a:noFill/>
        </p:spPr>
        <p:txBody>
          <a:bodyPr wrap="none" rtlCol="0">
            <a:spAutoFit/>
          </a:bodyPr>
          <a:lstStyle/>
          <a:p>
            <a:r>
              <a:rPr lang="en-US" dirty="0">
                <a:latin typeface="Open Sans"/>
              </a:rPr>
              <a:t>Connectors</a:t>
            </a:r>
          </a:p>
        </p:txBody>
      </p:sp>
      <p:sp>
        <p:nvSpPr>
          <p:cNvPr id="9" name="Oval 8">
            <a:extLst>
              <a:ext uri="{FF2B5EF4-FFF2-40B4-BE49-F238E27FC236}">
                <a16:creationId xmlns:a16="http://schemas.microsoft.com/office/drawing/2014/main" id="{995FCF5F-0B9F-474A-95E9-98EC10D12B39}"/>
              </a:ext>
            </a:extLst>
          </p:cNvPr>
          <p:cNvSpPr/>
          <p:nvPr/>
        </p:nvSpPr>
        <p:spPr>
          <a:xfrm>
            <a:off x="538778" y="1424372"/>
            <a:ext cx="1129060" cy="998483"/>
          </a:xfrm>
          <a:prstGeom prst="ellipse">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Open Sans" panose="020B0606030504020204"/>
              </a:rPr>
              <a:t>Cognitive Services</a:t>
            </a:r>
          </a:p>
        </p:txBody>
      </p:sp>
      <p:sp>
        <p:nvSpPr>
          <p:cNvPr id="11" name="Oval 10">
            <a:extLst>
              <a:ext uri="{FF2B5EF4-FFF2-40B4-BE49-F238E27FC236}">
                <a16:creationId xmlns:a16="http://schemas.microsoft.com/office/drawing/2014/main" id="{0E937E7A-4687-431E-A9A4-EA96CFA231EB}"/>
              </a:ext>
            </a:extLst>
          </p:cNvPr>
          <p:cNvSpPr/>
          <p:nvPr/>
        </p:nvSpPr>
        <p:spPr>
          <a:xfrm>
            <a:off x="480366" y="4391983"/>
            <a:ext cx="1008993" cy="998483"/>
          </a:xfrm>
          <a:prstGeom prst="ellipse">
            <a:avLst/>
          </a:prstGeom>
          <a:solidFill>
            <a:srgbClr val="2E3C7E"/>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a:solidFill>
                  <a:schemeClr val="bg1"/>
                </a:solidFill>
                <a:latin typeface="Open Sans" panose="020B0606030504020204"/>
              </a:rPr>
              <a:t>Any API</a:t>
            </a:r>
          </a:p>
        </p:txBody>
      </p:sp>
      <p:cxnSp>
        <p:nvCxnSpPr>
          <p:cNvPr id="12" name="Straight Arrow Connector 11">
            <a:extLst>
              <a:ext uri="{FF2B5EF4-FFF2-40B4-BE49-F238E27FC236}">
                <a16:creationId xmlns:a16="http://schemas.microsoft.com/office/drawing/2014/main" id="{86A53075-8D9B-4A46-85D2-97052D109D4E}"/>
              </a:ext>
            </a:extLst>
          </p:cNvPr>
          <p:cNvCxnSpPr>
            <a:cxnSpLocks/>
            <a:stCxn id="9" idx="5"/>
          </p:cNvCxnSpPr>
          <p:nvPr/>
        </p:nvCxnSpPr>
        <p:spPr>
          <a:xfrm>
            <a:off x="1502489" y="2276631"/>
            <a:ext cx="433179" cy="893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35311A-54E9-4F19-9DC0-7B3EBC2326E0}"/>
              </a:ext>
            </a:extLst>
          </p:cNvPr>
          <p:cNvCxnSpPr>
            <a:cxnSpLocks/>
          </p:cNvCxnSpPr>
          <p:nvPr/>
        </p:nvCxnSpPr>
        <p:spPr>
          <a:xfrm flipV="1">
            <a:off x="1184906" y="4056185"/>
            <a:ext cx="482932" cy="397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Risultati immagini per bot service icon">
            <a:extLst>
              <a:ext uri="{FF2B5EF4-FFF2-40B4-BE49-F238E27FC236}">
                <a16:creationId xmlns:a16="http://schemas.microsoft.com/office/drawing/2014/main" id="{8CD8B010-6F15-4E6D-997F-DA418BB8E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470" y="2968138"/>
            <a:ext cx="2691175" cy="1415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40A5977C-EF77-4C24-BA08-59FDFE4A6F35}"/>
              </a:ext>
            </a:extLst>
          </p:cNvPr>
          <p:cNvCxnSpPr>
            <a:cxnSpLocks/>
          </p:cNvCxnSpPr>
          <p:nvPr/>
        </p:nvCxnSpPr>
        <p:spPr>
          <a:xfrm flipV="1">
            <a:off x="2702989" y="3684469"/>
            <a:ext cx="1435625"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B5A8E6-1800-4CD7-8E22-ED65D3738C3E}"/>
              </a:ext>
            </a:extLst>
          </p:cNvPr>
          <p:cNvCxnSpPr>
            <a:cxnSpLocks/>
          </p:cNvCxnSpPr>
          <p:nvPr/>
        </p:nvCxnSpPr>
        <p:spPr>
          <a:xfrm flipV="1">
            <a:off x="5664470" y="3648269"/>
            <a:ext cx="927631"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38459D9-C7AE-4288-B68C-3847E0F2C509}"/>
              </a:ext>
            </a:extLst>
          </p:cNvPr>
          <p:cNvCxnSpPr>
            <a:cxnSpLocks/>
          </p:cNvCxnSpPr>
          <p:nvPr/>
        </p:nvCxnSpPr>
        <p:spPr>
          <a:xfrm>
            <a:off x="8274165" y="3684468"/>
            <a:ext cx="9937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2A7933F-9F8F-436F-B34D-AB84A7EA4B2F}"/>
              </a:ext>
            </a:extLst>
          </p:cNvPr>
          <p:cNvSpPr txBox="1"/>
          <p:nvPr/>
        </p:nvSpPr>
        <p:spPr>
          <a:xfrm>
            <a:off x="1172476" y="5582409"/>
            <a:ext cx="1104085" cy="369332"/>
          </a:xfrm>
          <a:prstGeom prst="rect">
            <a:avLst/>
          </a:prstGeom>
          <a:noFill/>
        </p:spPr>
        <p:txBody>
          <a:bodyPr wrap="none" rtlCol="0">
            <a:spAutoFit/>
          </a:bodyPr>
          <a:lstStyle/>
          <a:p>
            <a:r>
              <a:rPr lang="en-US" dirty="0">
                <a:latin typeface="Open Sans"/>
              </a:rPr>
              <a:t>Web app</a:t>
            </a:r>
          </a:p>
        </p:txBody>
      </p:sp>
      <p:sp>
        <p:nvSpPr>
          <p:cNvPr id="30" name="TextBox 29">
            <a:extLst>
              <a:ext uri="{FF2B5EF4-FFF2-40B4-BE49-F238E27FC236}">
                <a16:creationId xmlns:a16="http://schemas.microsoft.com/office/drawing/2014/main" id="{A61DEFE5-E200-4036-9E56-2FE15E6B27A6}"/>
              </a:ext>
            </a:extLst>
          </p:cNvPr>
          <p:cNvSpPr txBox="1"/>
          <p:nvPr/>
        </p:nvSpPr>
        <p:spPr>
          <a:xfrm>
            <a:off x="6833633" y="5551935"/>
            <a:ext cx="1107996" cy="369332"/>
          </a:xfrm>
          <a:prstGeom prst="rect">
            <a:avLst/>
          </a:prstGeom>
          <a:noFill/>
        </p:spPr>
        <p:txBody>
          <a:bodyPr wrap="none" rtlCol="0">
            <a:spAutoFit/>
          </a:bodyPr>
          <a:lstStyle/>
          <a:p>
            <a:r>
              <a:rPr lang="en-US" dirty="0">
                <a:latin typeface="Open Sans"/>
              </a:rPr>
              <a:t>Channels</a:t>
            </a:r>
          </a:p>
        </p:txBody>
      </p:sp>
      <p:pic>
        <p:nvPicPr>
          <p:cNvPr id="26" name="Picture 25">
            <a:extLst>
              <a:ext uri="{FF2B5EF4-FFF2-40B4-BE49-F238E27FC236}">
                <a16:creationId xmlns:a16="http://schemas.microsoft.com/office/drawing/2014/main" id="{89947C7A-953D-49CB-963C-11D063477D59}"/>
              </a:ext>
            </a:extLst>
          </p:cNvPr>
          <p:cNvPicPr>
            <a:picLocks noChangeAspect="1"/>
          </p:cNvPicPr>
          <p:nvPr/>
        </p:nvPicPr>
        <p:blipFill>
          <a:blip r:embed="rId5"/>
          <a:stretch>
            <a:fillRect/>
          </a:stretch>
        </p:blipFill>
        <p:spPr>
          <a:xfrm>
            <a:off x="9267939" y="2927974"/>
            <a:ext cx="2119867" cy="1492167"/>
          </a:xfrm>
          <a:prstGeom prst="ellipse">
            <a:avLst/>
          </a:prstGeom>
          <a:ln>
            <a:noFill/>
          </a:ln>
          <a:effectLst>
            <a:softEdge rad="112500"/>
          </a:effectLst>
        </p:spPr>
      </p:pic>
      <p:pic>
        <p:nvPicPr>
          <p:cNvPr id="2049" name="Picture 2048">
            <a:extLst>
              <a:ext uri="{FF2B5EF4-FFF2-40B4-BE49-F238E27FC236}">
                <a16:creationId xmlns:a16="http://schemas.microsoft.com/office/drawing/2014/main" id="{B29EBDE3-39C7-411E-A527-21B304E69EAD}"/>
              </a:ext>
            </a:extLst>
          </p:cNvPr>
          <p:cNvPicPr>
            <a:picLocks noChangeAspect="1"/>
          </p:cNvPicPr>
          <p:nvPr/>
        </p:nvPicPr>
        <p:blipFill>
          <a:blip r:embed="rId6"/>
          <a:stretch>
            <a:fillRect/>
          </a:stretch>
        </p:blipFill>
        <p:spPr>
          <a:xfrm>
            <a:off x="3498724" y="3863578"/>
            <a:ext cx="506437" cy="385215"/>
          </a:xfrm>
          <a:prstGeom prst="rect">
            <a:avLst/>
          </a:prstGeom>
        </p:spPr>
      </p:pic>
      <p:pic>
        <p:nvPicPr>
          <p:cNvPr id="36" name="Picture 35">
            <a:extLst>
              <a:ext uri="{FF2B5EF4-FFF2-40B4-BE49-F238E27FC236}">
                <a16:creationId xmlns:a16="http://schemas.microsoft.com/office/drawing/2014/main" id="{340896F4-2A18-42C0-8C35-706A5027C873}"/>
              </a:ext>
            </a:extLst>
          </p:cNvPr>
          <p:cNvPicPr>
            <a:picLocks noChangeAspect="1"/>
          </p:cNvPicPr>
          <p:nvPr/>
        </p:nvPicPr>
        <p:blipFill>
          <a:blip r:embed="rId6"/>
          <a:stretch>
            <a:fillRect/>
          </a:stretch>
        </p:blipFill>
        <p:spPr>
          <a:xfrm>
            <a:off x="5701572" y="2864085"/>
            <a:ext cx="506437" cy="385215"/>
          </a:xfrm>
          <a:prstGeom prst="rect">
            <a:avLst/>
          </a:prstGeom>
        </p:spPr>
      </p:pic>
      <p:pic>
        <p:nvPicPr>
          <p:cNvPr id="37" name="Picture 36">
            <a:extLst>
              <a:ext uri="{FF2B5EF4-FFF2-40B4-BE49-F238E27FC236}">
                <a16:creationId xmlns:a16="http://schemas.microsoft.com/office/drawing/2014/main" id="{6879AAFB-2030-45BF-846F-3C2986FDBD6E}"/>
              </a:ext>
            </a:extLst>
          </p:cNvPr>
          <p:cNvPicPr>
            <a:picLocks noChangeAspect="1"/>
          </p:cNvPicPr>
          <p:nvPr/>
        </p:nvPicPr>
        <p:blipFill>
          <a:blip r:embed="rId6"/>
          <a:stretch>
            <a:fillRect/>
          </a:stretch>
        </p:blipFill>
        <p:spPr>
          <a:xfrm>
            <a:off x="8333994" y="3882243"/>
            <a:ext cx="506437" cy="385215"/>
          </a:xfrm>
          <a:prstGeom prst="rect">
            <a:avLst/>
          </a:prstGeom>
        </p:spPr>
      </p:pic>
      <p:sp>
        <p:nvSpPr>
          <p:cNvPr id="38" name="TextBox 37">
            <a:extLst>
              <a:ext uri="{FF2B5EF4-FFF2-40B4-BE49-F238E27FC236}">
                <a16:creationId xmlns:a16="http://schemas.microsoft.com/office/drawing/2014/main" id="{41155A59-78D5-45DD-BF6C-E06E201BDED6}"/>
              </a:ext>
            </a:extLst>
          </p:cNvPr>
          <p:cNvSpPr txBox="1"/>
          <p:nvPr/>
        </p:nvSpPr>
        <p:spPr>
          <a:xfrm>
            <a:off x="9957418" y="5562804"/>
            <a:ext cx="740908" cy="369332"/>
          </a:xfrm>
          <a:prstGeom prst="rect">
            <a:avLst/>
          </a:prstGeom>
          <a:noFill/>
        </p:spPr>
        <p:txBody>
          <a:bodyPr wrap="none" rtlCol="0">
            <a:spAutoFit/>
          </a:bodyPr>
          <a:lstStyle/>
          <a:p>
            <a:r>
              <a:rPr lang="en-US" dirty="0">
                <a:latin typeface="Open Sans"/>
              </a:rPr>
              <a:t>Users</a:t>
            </a:r>
          </a:p>
        </p:txBody>
      </p:sp>
      <p:sp>
        <p:nvSpPr>
          <p:cNvPr id="2054" name="Speech Bubble: Oval 2053">
            <a:extLst>
              <a:ext uri="{FF2B5EF4-FFF2-40B4-BE49-F238E27FC236}">
                <a16:creationId xmlns:a16="http://schemas.microsoft.com/office/drawing/2014/main" id="{C9E16C1B-42BB-4EE0-879A-1AE434DC129C}"/>
              </a:ext>
            </a:extLst>
          </p:cNvPr>
          <p:cNvSpPr/>
          <p:nvPr/>
        </p:nvSpPr>
        <p:spPr>
          <a:xfrm>
            <a:off x="6668152" y="2968138"/>
            <a:ext cx="1520051" cy="1182297"/>
          </a:xfrm>
          <a:prstGeom prst="wedgeEllipseCallout">
            <a:avLst/>
          </a:prstGeom>
          <a:ln w="57150">
            <a:solidFill>
              <a:srgbClr val="2E3C7E"/>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7200" dirty="0">
              <a:solidFill>
                <a:schemeClr val="accent1"/>
              </a:solidFill>
              <a:latin typeface="Arial Rounded MT Bold" panose="020F0704030504030204" pitchFamily="34" charset="0"/>
            </a:endParaRPr>
          </a:p>
        </p:txBody>
      </p:sp>
      <p:sp>
        <p:nvSpPr>
          <p:cNvPr id="48" name="Rectangle 47">
            <a:extLst>
              <a:ext uri="{FF2B5EF4-FFF2-40B4-BE49-F238E27FC236}">
                <a16:creationId xmlns:a16="http://schemas.microsoft.com/office/drawing/2014/main" id="{2563127E-F28F-4AF5-8B70-F38B9ADEF705}"/>
              </a:ext>
            </a:extLst>
          </p:cNvPr>
          <p:cNvSpPr/>
          <p:nvPr/>
        </p:nvSpPr>
        <p:spPr>
          <a:xfrm>
            <a:off x="-8761" y="-12974"/>
            <a:ext cx="12192000" cy="997527"/>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900" dirty="0">
                <a:solidFill>
                  <a:srgbClr val="FFFFFF"/>
                </a:solidFill>
                <a:latin typeface="Open Sans" panose="020B0606030504020204"/>
              </a:rPr>
              <a:t> What is a bot?</a:t>
            </a:r>
          </a:p>
        </p:txBody>
      </p:sp>
      <p:sp>
        <p:nvSpPr>
          <p:cNvPr id="3" name="TextBox 2">
            <a:extLst>
              <a:ext uri="{FF2B5EF4-FFF2-40B4-BE49-F238E27FC236}">
                <a16:creationId xmlns:a16="http://schemas.microsoft.com/office/drawing/2014/main" id="{DDB70615-68AB-4C4B-B54B-0F9FCA762D33}"/>
              </a:ext>
            </a:extLst>
          </p:cNvPr>
          <p:cNvSpPr txBox="1"/>
          <p:nvPr/>
        </p:nvSpPr>
        <p:spPr>
          <a:xfrm>
            <a:off x="6754710" y="2681361"/>
            <a:ext cx="1326311" cy="1446550"/>
          </a:xfrm>
          <a:prstGeom prst="rect">
            <a:avLst/>
          </a:prstGeom>
          <a:noFill/>
        </p:spPr>
        <p:txBody>
          <a:bodyPr wrap="square" rtlCol="0">
            <a:spAutoFit/>
          </a:bodyPr>
          <a:lstStyle/>
          <a:p>
            <a:pPr algn="ctr"/>
            <a:r>
              <a:rPr lang="en-US" sz="8800" dirty="0">
                <a:solidFill>
                  <a:srgbClr val="2E3C7E"/>
                </a:solidFill>
                <a:latin typeface="Arial Rounded MT Bold" panose="020F0704030504030204" pitchFamily="34" charset="0"/>
              </a:rPr>
              <a:t>...</a:t>
            </a:r>
          </a:p>
        </p:txBody>
      </p:sp>
    </p:spTree>
    <p:extLst>
      <p:ext uri="{BB962C8B-B14F-4D97-AF65-F5344CB8AC3E}">
        <p14:creationId xmlns:p14="http://schemas.microsoft.com/office/powerpoint/2010/main" val="4108593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7CABA5-FE99-47FF-8004-CB331DAA2453}"/>
              </a:ext>
            </a:extLst>
          </p:cNvPr>
          <p:cNvSpPr/>
          <p:nvPr/>
        </p:nvSpPr>
        <p:spPr>
          <a:xfrm>
            <a:off x="0" y="0"/>
            <a:ext cx="6096000" cy="6858000"/>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4637968-C0E4-48C1-A3EB-8408B7EFC43F}"/>
              </a:ext>
            </a:extLst>
          </p:cNvPr>
          <p:cNvSpPr>
            <a:spLocks noGrp="1"/>
          </p:cNvSpPr>
          <p:nvPr>
            <p:ph type="title"/>
          </p:nvPr>
        </p:nvSpPr>
        <p:spPr>
          <a:xfrm>
            <a:off x="630320" y="2771035"/>
            <a:ext cx="4835360" cy="1315931"/>
          </a:xfrm>
        </p:spPr>
        <p:txBody>
          <a:bodyPr vert="horz" lIns="91440" tIns="45720" rIns="91440" bIns="45720" rtlCol="0" anchor="b">
            <a:normAutofit fontScale="90000"/>
          </a:bodyPr>
          <a:lstStyle/>
          <a:p>
            <a:pPr algn="ctr">
              <a:lnSpc>
                <a:spcPct val="100000"/>
              </a:lnSpc>
            </a:pPr>
            <a:r>
              <a:rPr lang="en-US" sz="5400" dirty="0">
                <a:solidFill>
                  <a:srgbClr val="FFFFFF"/>
                </a:solidFill>
                <a:latin typeface="Open Sans" panose="020B0606030504020204"/>
                <a:ea typeface="Open Sans" panose="020B0606030504020204" pitchFamily="34" charset="0"/>
                <a:cs typeface="Open Sans" panose="020B0606030504020204" pitchFamily="34" charset="0"/>
              </a:rPr>
              <a:t>Conversations</a:t>
            </a:r>
            <a:br>
              <a:rPr lang="en-US" sz="5400" dirty="0">
                <a:solidFill>
                  <a:srgbClr val="FFFFFF"/>
                </a:solidFill>
                <a:latin typeface="Open Sans" panose="020B0606030504020204"/>
                <a:ea typeface="Open Sans" panose="020B0606030504020204" pitchFamily="34" charset="0"/>
                <a:cs typeface="Open Sans" panose="020B0606030504020204" pitchFamily="34" charset="0"/>
              </a:rPr>
            </a:br>
            <a:r>
              <a:rPr lang="en-US" sz="5400" dirty="0">
                <a:solidFill>
                  <a:srgbClr val="FFFFFF"/>
                </a:solidFill>
                <a:latin typeface="Open Sans" panose="020B0606030504020204"/>
                <a:ea typeface="Open Sans" panose="020B0606030504020204" pitchFamily="34" charset="0"/>
                <a:cs typeface="Open Sans" panose="020B0606030504020204" pitchFamily="34" charset="0"/>
              </a:rPr>
              <a:t>as a Platform</a:t>
            </a:r>
          </a:p>
        </p:txBody>
      </p:sp>
      <p:sp>
        <p:nvSpPr>
          <p:cNvPr id="8" name="Title 1">
            <a:extLst>
              <a:ext uri="{FF2B5EF4-FFF2-40B4-BE49-F238E27FC236}">
                <a16:creationId xmlns:a16="http://schemas.microsoft.com/office/drawing/2014/main" id="{B03F92CA-FBCC-4496-A4F2-50A9C1060349}"/>
              </a:ext>
            </a:extLst>
          </p:cNvPr>
          <p:cNvSpPr txBox="1">
            <a:spLocks/>
          </p:cNvSpPr>
          <p:nvPr/>
        </p:nvSpPr>
        <p:spPr>
          <a:xfrm>
            <a:off x="1446028" y="4343274"/>
            <a:ext cx="3396904" cy="18646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endParaRPr lang="en-US" sz="28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8AD3D2FD-0771-4FD5-969F-A26971486049}"/>
              </a:ext>
            </a:extLst>
          </p:cNvPr>
          <p:cNvPicPr>
            <a:picLocks noChangeAspect="1"/>
          </p:cNvPicPr>
          <p:nvPr/>
        </p:nvPicPr>
        <p:blipFill>
          <a:blip r:embed="rId3"/>
          <a:stretch>
            <a:fillRect/>
          </a:stretch>
        </p:blipFill>
        <p:spPr>
          <a:xfrm>
            <a:off x="6832709" y="899753"/>
            <a:ext cx="628651" cy="800100"/>
          </a:xfrm>
          <a:prstGeom prst="rect">
            <a:avLst/>
          </a:prstGeom>
        </p:spPr>
      </p:pic>
      <p:pic>
        <p:nvPicPr>
          <p:cNvPr id="16" name="Picture 15">
            <a:extLst>
              <a:ext uri="{FF2B5EF4-FFF2-40B4-BE49-F238E27FC236}">
                <a16:creationId xmlns:a16="http://schemas.microsoft.com/office/drawing/2014/main" id="{888E05A6-8CD1-4FB2-BE06-D12788D0BB8D}"/>
              </a:ext>
            </a:extLst>
          </p:cNvPr>
          <p:cNvPicPr>
            <a:picLocks noChangeAspect="1"/>
          </p:cNvPicPr>
          <p:nvPr/>
        </p:nvPicPr>
        <p:blipFill>
          <a:blip r:embed="rId4"/>
          <a:stretch>
            <a:fillRect/>
          </a:stretch>
        </p:blipFill>
        <p:spPr>
          <a:xfrm>
            <a:off x="6930914" y="1981839"/>
            <a:ext cx="561975" cy="609600"/>
          </a:xfrm>
          <a:prstGeom prst="rect">
            <a:avLst/>
          </a:prstGeom>
        </p:spPr>
      </p:pic>
      <p:pic>
        <p:nvPicPr>
          <p:cNvPr id="17" name="Picture 16">
            <a:extLst>
              <a:ext uri="{FF2B5EF4-FFF2-40B4-BE49-F238E27FC236}">
                <a16:creationId xmlns:a16="http://schemas.microsoft.com/office/drawing/2014/main" id="{760D2043-96E6-49F3-900D-DD77C12941DC}"/>
              </a:ext>
            </a:extLst>
          </p:cNvPr>
          <p:cNvPicPr>
            <a:picLocks noChangeAspect="1"/>
          </p:cNvPicPr>
          <p:nvPr/>
        </p:nvPicPr>
        <p:blipFill>
          <a:blip r:embed="rId5"/>
          <a:stretch>
            <a:fillRect/>
          </a:stretch>
        </p:blipFill>
        <p:spPr>
          <a:xfrm>
            <a:off x="6778536" y="2822381"/>
            <a:ext cx="828675" cy="561975"/>
          </a:xfrm>
          <a:prstGeom prst="rect">
            <a:avLst/>
          </a:prstGeom>
        </p:spPr>
      </p:pic>
      <p:pic>
        <p:nvPicPr>
          <p:cNvPr id="18" name="Picture 17">
            <a:extLst>
              <a:ext uri="{FF2B5EF4-FFF2-40B4-BE49-F238E27FC236}">
                <a16:creationId xmlns:a16="http://schemas.microsoft.com/office/drawing/2014/main" id="{F264D18D-1310-471D-9365-545D5EA28C89}"/>
              </a:ext>
            </a:extLst>
          </p:cNvPr>
          <p:cNvPicPr>
            <a:picLocks noChangeAspect="1"/>
          </p:cNvPicPr>
          <p:nvPr/>
        </p:nvPicPr>
        <p:blipFill>
          <a:blip r:embed="rId6"/>
          <a:stretch>
            <a:fillRect/>
          </a:stretch>
        </p:blipFill>
        <p:spPr>
          <a:xfrm>
            <a:off x="10974423" y="4052761"/>
            <a:ext cx="495300" cy="581025"/>
          </a:xfrm>
          <a:prstGeom prst="rect">
            <a:avLst/>
          </a:prstGeom>
        </p:spPr>
      </p:pic>
      <p:pic>
        <p:nvPicPr>
          <p:cNvPr id="19" name="Picture 18">
            <a:extLst>
              <a:ext uri="{FF2B5EF4-FFF2-40B4-BE49-F238E27FC236}">
                <a16:creationId xmlns:a16="http://schemas.microsoft.com/office/drawing/2014/main" id="{D51380A9-B6B1-4DFD-A0AA-89A0286F9C1F}"/>
              </a:ext>
            </a:extLst>
          </p:cNvPr>
          <p:cNvPicPr>
            <a:picLocks noChangeAspect="1"/>
          </p:cNvPicPr>
          <p:nvPr/>
        </p:nvPicPr>
        <p:blipFill>
          <a:blip r:embed="rId7"/>
          <a:stretch>
            <a:fillRect/>
          </a:stretch>
        </p:blipFill>
        <p:spPr>
          <a:xfrm>
            <a:off x="10907748" y="4731178"/>
            <a:ext cx="628651" cy="561975"/>
          </a:xfrm>
          <a:prstGeom prst="rect">
            <a:avLst/>
          </a:prstGeom>
        </p:spPr>
      </p:pic>
      <p:pic>
        <p:nvPicPr>
          <p:cNvPr id="20" name="Picture 19">
            <a:extLst>
              <a:ext uri="{FF2B5EF4-FFF2-40B4-BE49-F238E27FC236}">
                <a16:creationId xmlns:a16="http://schemas.microsoft.com/office/drawing/2014/main" id="{049D9618-D52F-41FA-ACFB-25ACE68A8550}"/>
              </a:ext>
            </a:extLst>
          </p:cNvPr>
          <p:cNvPicPr>
            <a:picLocks noChangeAspect="1"/>
          </p:cNvPicPr>
          <p:nvPr/>
        </p:nvPicPr>
        <p:blipFill>
          <a:blip r:embed="rId8"/>
          <a:stretch>
            <a:fillRect/>
          </a:stretch>
        </p:blipFill>
        <p:spPr>
          <a:xfrm>
            <a:off x="10900109" y="5587344"/>
            <a:ext cx="742951" cy="447675"/>
          </a:xfrm>
          <a:prstGeom prst="rect">
            <a:avLst/>
          </a:prstGeom>
        </p:spPr>
      </p:pic>
      <p:sp>
        <p:nvSpPr>
          <p:cNvPr id="21" name="TextBox 20">
            <a:extLst>
              <a:ext uri="{FF2B5EF4-FFF2-40B4-BE49-F238E27FC236}">
                <a16:creationId xmlns:a16="http://schemas.microsoft.com/office/drawing/2014/main" id="{62154CF7-F2FC-47F7-8E27-2536A1F19CA3}"/>
              </a:ext>
            </a:extLst>
          </p:cNvPr>
          <p:cNvSpPr txBox="1"/>
          <p:nvPr/>
        </p:nvSpPr>
        <p:spPr>
          <a:xfrm>
            <a:off x="7461361" y="1079203"/>
            <a:ext cx="1254959" cy="523220"/>
          </a:xfrm>
          <a:prstGeom prst="rect">
            <a:avLst/>
          </a:prstGeom>
          <a:noFill/>
        </p:spPr>
        <p:txBody>
          <a:bodyPr wrap="none" rtlCol="0">
            <a:spAutoFit/>
          </a:bodyPr>
          <a:lstStyle/>
          <a:p>
            <a:r>
              <a:rPr lang="en-US" sz="2800" dirty="0">
                <a:solidFill>
                  <a:srgbClr val="2E3C7E"/>
                </a:solidFill>
                <a:latin typeface="Open Sans" panose="020B0606030504020204"/>
              </a:rPr>
              <a:t>People</a:t>
            </a:r>
            <a:endParaRPr lang="en-US" dirty="0">
              <a:solidFill>
                <a:srgbClr val="2E3C7E"/>
              </a:solidFill>
              <a:latin typeface="Open Sans" panose="020B0606030504020204"/>
            </a:endParaRPr>
          </a:p>
        </p:txBody>
      </p:sp>
      <p:sp>
        <p:nvSpPr>
          <p:cNvPr id="22" name="TextBox 21">
            <a:extLst>
              <a:ext uri="{FF2B5EF4-FFF2-40B4-BE49-F238E27FC236}">
                <a16:creationId xmlns:a16="http://schemas.microsoft.com/office/drawing/2014/main" id="{5622BC24-32B1-4A78-86AE-20DB1C03E996}"/>
              </a:ext>
            </a:extLst>
          </p:cNvPr>
          <p:cNvSpPr txBox="1"/>
          <p:nvPr/>
        </p:nvSpPr>
        <p:spPr>
          <a:xfrm>
            <a:off x="7461359" y="1946121"/>
            <a:ext cx="2818400" cy="523220"/>
          </a:xfrm>
          <a:prstGeom prst="rect">
            <a:avLst/>
          </a:prstGeom>
          <a:noFill/>
        </p:spPr>
        <p:txBody>
          <a:bodyPr wrap="none" rtlCol="0">
            <a:spAutoFit/>
          </a:bodyPr>
          <a:lstStyle/>
          <a:p>
            <a:r>
              <a:rPr lang="en-US" sz="2800" dirty="0">
                <a:solidFill>
                  <a:srgbClr val="2E3C7E"/>
                </a:solidFill>
                <a:latin typeface="Open Sans" panose="020B0606030504020204"/>
              </a:rPr>
              <a:t>Digital</a:t>
            </a:r>
            <a:r>
              <a:rPr lang="en-US" sz="2800" dirty="0">
                <a:solidFill>
                  <a:srgbClr val="C00000"/>
                </a:solidFill>
                <a:latin typeface="Open Sans" panose="020B0606030504020204"/>
              </a:rPr>
              <a:t> </a:t>
            </a:r>
            <a:r>
              <a:rPr lang="en-US" sz="2800" dirty="0">
                <a:solidFill>
                  <a:srgbClr val="2E3C7E"/>
                </a:solidFill>
                <a:latin typeface="Open Sans" panose="020B0606030504020204"/>
              </a:rPr>
              <a:t>assistants</a:t>
            </a:r>
          </a:p>
        </p:txBody>
      </p:sp>
      <p:sp>
        <p:nvSpPr>
          <p:cNvPr id="23" name="TextBox 22">
            <a:extLst>
              <a:ext uri="{FF2B5EF4-FFF2-40B4-BE49-F238E27FC236}">
                <a16:creationId xmlns:a16="http://schemas.microsoft.com/office/drawing/2014/main" id="{A34DDC90-3449-4D3D-B2FE-F797BCF6543E}"/>
              </a:ext>
            </a:extLst>
          </p:cNvPr>
          <p:cNvSpPr txBox="1"/>
          <p:nvPr/>
        </p:nvSpPr>
        <p:spPr>
          <a:xfrm>
            <a:off x="7461361" y="2873425"/>
            <a:ext cx="873957" cy="523220"/>
          </a:xfrm>
          <a:prstGeom prst="rect">
            <a:avLst/>
          </a:prstGeom>
          <a:noFill/>
        </p:spPr>
        <p:txBody>
          <a:bodyPr wrap="none" rtlCol="0">
            <a:spAutoFit/>
          </a:bodyPr>
          <a:lstStyle/>
          <a:p>
            <a:r>
              <a:rPr lang="en-US" sz="2800" dirty="0">
                <a:solidFill>
                  <a:srgbClr val="2E3C7E"/>
                </a:solidFill>
                <a:latin typeface="Open Sans" panose="020B0606030504020204"/>
              </a:rPr>
              <a:t>Bots</a:t>
            </a:r>
          </a:p>
        </p:txBody>
      </p:sp>
      <p:sp>
        <p:nvSpPr>
          <p:cNvPr id="24" name="TextBox 23">
            <a:extLst>
              <a:ext uri="{FF2B5EF4-FFF2-40B4-BE49-F238E27FC236}">
                <a16:creationId xmlns:a16="http://schemas.microsoft.com/office/drawing/2014/main" id="{41253697-8A37-44A9-ABB5-6A441B7C0689}"/>
              </a:ext>
            </a:extLst>
          </p:cNvPr>
          <p:cNvSpPr txBox="1"/>
          <p:nvPr/>
        </p:nvSpPr>
        <p:spPr>
          <a:xfrm>
            <a:off x="8912587" y="4019611"/>
            <a:ext cx="1956305" cy="523220"/>
          </a:xfrm>
          <a:prstGeom prst="rect">
            <a:avLst/>
          </a:prstGeom>
          <a:noFill/>
        </p:spPr>
        <p:txBody>
          <a:bodyPr wrap="none" rtlCol="0">
            <a:spAutoFit/>
          </a:bodyPr>
          <a:lstStyle/>
          <a:p>
            <a:r>
              <a:rPr lang="en-US" sz="2800" dirty="0">
                <a:solidFill>
                  <a:srgbClr val="2E3C7E"/>
                </a:solidFill>
                <a:latin typeface="Open Sans" panose="020B0606030504020204"/>
              </a:rPr>
              <a:t>Developers</a:t>
            </a:r>
          </a:p>
        </p:txBody>
      </p:sp>
      <p:sp>
        <p:nvSpPr>
          <p:cNvPr id="25" name="TextBox 24">
            <a:extLst>
              <a:ext uri="{FF2B5EF4-FFF2-40B4-BE49-F238E27FC236}">
                <a16:creationId xmlns:a16="http://schemas.microsoft.com/office/drawing/2014/main" id="{51F2864F-1A65-42E4-941D-424E80048E16}"/>
              </a:ext>
            </a:extLst>
          </p:cNvPr>
          <p:cNvSpPr txBox="1"/>
          <p:nvPr/>
        </p:nvSpPr>
        <p:spPr>
          <a:xfrm>
            <a:off x="9068250" y="4741989"/>
            <a:ext cx="1867819" cy="523220"/>
          </a:xfrm>
          <a:prstGeom prst="rect">
            <a:avLst/>
          </a:prstGeom>
          <a:noFill/>
        </p:spPr>
        <p:txBody>
          <a:bodyPr wrap="none" rtlCol="0">
            <a:spAutoFit/>
          </a:bodyPr>
          <a:lstStyle/>
          <a:p>
            <a:r>
              <a:rPr lang="en-US" sz="2800" dirty="0">
                <a:solidFill>
                  <a:srgbClr val="2E3C7E"/>
                </a:solidFill>
                <a:latin typeface="Open Sans" panose="020B0606030504020204"/>
              </a:rPr>
              <a:t>Businesses</a:t>
            </a:r>
          </a:p>
        </p:txBody>
      </p:sp>
      <p:sp>
        <p:nvSpPr>
          <p:cNvPr id="26" name="TextBox 25">
            <a:extLst>
              <a:ext uri="{FF2B5EF4-FFF2-40B4-BE49-F238E27FC236}">
                <a16:creationId xmlns:a16="http://schemas.microsoft.com/office/drawing/2014/main" id="{3CF376E0-3FA2-49DD-A6C0-ABF953BD3BC3}"/>
              </a:ext>
            </a:extLst>
          </p:cNvPr>
          <p:cNvSpPr txBox="1"/>
          <p:nvPr/>
        </p:nvSpPr>
        <p:spPr>
          <a:xfrm>
            <a:off x="8657880" y="5466089"/>
            <a:ext cx="2278188" cy="523220"/>
          </a:xfrm>
          <a:prstGeom prst="rect">
            <a:avLst/>
          </a:prstGeom>
          <a:noFill/>
        </p:spPr>
        <p:txBody>
          <a:bodyPr wrap="none" rtlCol="0">
            <a:spAutoFit/>
          </a:bodyPr>
          <a:lstStyle/>
          <a:p>
            <a:r>
              <a:rPr lang="en-US" sz="2800" dirty="0">
                <a:solidFill>
                  <a:srgbClr val="2E3C7E"/>
                </a:solidFill>
                <a:latin typeface="Open Sans" panose="020B0606030504020204"/>
              </a:rPr>
              <a:t>Communities</a:t>
            </a:r>
          </a:p>
        </p:txBody>
      </p:sp>
    </p:spTree>
    <p:extLst>
      <p:ext uri="{BB962C8B-B14F-4D97-AF65-F5344CB8AC3E}">
        <p14:creationId xmlns:p14="http://schemas.microsoft.com/office/powerpoint/2010/main" val="3908801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42C8BF-028B-439F-B1BF-1FAA5E1A37AF}"/>
              </a:ext>
            </a:extLst>
          </p:cNvPr>
          <p:cNvSpPr/>
          <p:nvPr/>
        </p:nvSpPr>
        <p:spPr>
          <a:xfrm>
            <a:off x="0" y="2"/>
            <a:ext cx="12192000" cy="997527"/>
          </a:xfrm>
          <a:prstGeom prst="rect">
            <a:avLst/>
          </a:prstGeom>
          <a:solidFill>
            <a:srgbClr val="2E3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900" dirty="0">
                <a:solidFill>
                  <a:srgbClr val="FFFFFF"/>
                </a:solidFill>
                <a:latin typeface="Open Sans" panose="020B0606030504020204"/>
              </a:rPr>
              <a:t> Benefits</a:t>
            </a:r>
            <a:endParaRPr lang="en-US" dirty="0"/>
          </a:p>
        </p:txBody>
      </p:sp>
      <p:sp>
        <p:nvSpPr>
          <p:cNvPr id="2" name="Rectangle 1">
            <a:extLst>
              <a:ext uri="{FF2B5EF4-FFF2-40B4-BE49-F238E27FC236}">
                <a16:creationId xmlns:a16="http://schemas.microsoft.com/office/drawing/2014/main" id="{F1387203-8406-4FDB-B036-AAE44969A381}"/>
              </a:ext>
            </a:extLst>
          </p:cNvPr>
          <p:cNvSpPr/>
          <p:nvPr/>
        </p:nvSpPr>
        <p:spPr>
          <a:xfrm>
            <a:off x="1337319" y="1293404"/>
            <a:ext cx="9740020" cy="5020990"/>
          </a:xfrm>
          <a:prstGeom prst="rect">
            <a:avLst/>
          </a:prstGeom>
        </p:spPr>
        <p:txBody>
          <a:bodyPr wrap="square">
            <a:spAutoFit/>
          </a:bodyPr>
          <a:lstStyle/>
          <a:p>
            <a:pPr>
              <a:lnSpc>
                <a:spcPct val="150000"/>
              </a:lnSpc>
            </a:pPr>
            <a:r>
              <a:rPr lang="en-US" sz="2000" dirty="0">
                <a:solidFill>
                  <a:srgbClr val="2E3C7E"/>
                </a:solidFill>
                <a:latin typeface="Open Sans" panose="020B0606030504020204"/>
              </a:rPr>
              <a:t>Productivity task completion</a:t>
            </a:r>
            <a:br>
              <a:rPr lang="en-US" dirty="0">
                <a:solidFill>
                  <a:srgbClr val="2E3C7E"/>
                </a:solidFill>
                <a:latin typeface="Open Sans" panose="020B0606030504020204"/>
              </a:rPr>
            </a:br>
            <a:r>
              <a:rPr lang="en-US" dirty="0">
                <a:solidFill>
                  <a:srgbClr val="2E3C7E"/>
                </a:solidFill>
                <a:latin typeface="Open Sans" panose="020B0606030504020204"/>
              </a:rPr>
              <a:t>Enhance productivity through task automation and through automated workflows</a:t>
            </a:r>
            <a:br>
              <a:rPr lang="en-US" dirty="0">
                <a:solidFill>
                  <a:srgbClr val="2E3C7E"/>
                </a:solidFill>
                <a:latin typeface="Open Sans" panose="020B0606030504020204"/>
              </a:rPr>
            </a:br>
            <a:br>
              <a:rPr lang="en-US" dirty="0">
                <a:solidFill>
                  <a:srgbClr val="2E3C7E"/>
                </a:solidFill>
                <a:latin typeface="Open Sans" panose="020B0606030504020204"/>
              </a:rPr>
            </a:br>
            <a:r>
              <a:rPr lang="en-US" sz="2000" dirty="0">
                <a:solidFill>
                  <a:srgbClr val="2E3C7E"/>
                </a:solidFill>
                <a:latin typeface="Open Sans" panose="020B0606030504020204"/>
              </a:rPr>
              <a:t>Reach customers anywhere, on any platform or device</a:t>
            </a:r>
            <a:br>
              <a:rPr lang="en-US" sz="2000" dirty="0">
                <a:solidFill>
                  <a:srgbClr val="2E3C7E"/>
                </a:solidFill>
                <a:latin typeface="Open Sans" panose="020B0606030504020204"/>
              </a:rPr>
            </a:br>
            <a:br>
              <a:rPr lang="en-US" sz="2000" dirty="0">
                <a:solidFill>
                  <a:srgbClr val="2E3C7E"/>
                </a:solidFill>
                <a:latin typeface="Open Sans" panose="020B0606030504020204"/>
              </a:rPr>
            </a:br>
            <a:r>
              <a:rPr lang="en-US" sz="2000" dirty="0">
                <a:solidFill>
                  <a:srgbClr val="2E3C7E"/>
                </a:solidFill>
                <a:latin typeface="Open Sans" panose="020B0606030504020204"/>
              </a:rPr>
              <a:t>Engage with customers and users in a natural way, conversationally and in context</a:t>
            </a:r>
            <a:br>
              <a:rPr lang="en-US" sz="2000" dirty="0">
                <a:solidFill>
                  <a:srgbClr val="2E3C7E"/>
                </a:solidFill>
                <a:latin typeface="Open Sans" panose="020B0606030504020204"/>
              </a:rPr>
            </a:br>
            <a:br>
              <a:rPr lang="en-US" sz="2000" dirty="0">
                <a:solidFill>
                  <a:srgbClr val="2E3C7E"/>
                </a:solidFill>
                <a:latin typeface="Open Sans" panose="020B0606030504020204"/>
              </a:rPr>
            </a:br>
            <a:r>
              <a:rPr lang="en-US" sz="2000" dirty="0">
                <a:solidFill>
                  <a:srgbClr val="2E3C7E"/>
                </a:solidFill>
                <a:latin typeface="Open Sans" panose="020B0606030504020204"/>
              </a:rPr>
              <a:t>Expose your products and services via messaging platforms, where users are already highly engaged</a:t>
            </a:r>
            <a:br>
              <a:rPr lang="en-US" sz="2000" dirty="0">
                <a:solidFill>
                  <a:srgbClr val="2E3C7E"/>
                </a:solidFill>
                <a:latin typeface="Open Sans" panose="020B0606030504020204"/>
              </a:rPr>
            </a:br>
            <a:br>
              <a:rPr lang="en-US" sz="2000" dirty="0">
                <a:solidFill>
                  <a:srgbClr val="2E3C7E"/>
                </a:solidFill>
                <a:latin typeface="Open Sans" panose="020B0606030504020204"/>
              </a:rPr>
            </a:br>
            <a:r>
              <a:rPr lang="en-US" sz="2000" dirty="0">
                <a:solidFill>
                  <a:srgbClr val="2E3C7E"/>
                </a:solidFill>
                <a:latin typeface="Open Sans" panose="020B0606030504020204"/>
              </a:rPr>
              <a:t>Improve customer experience and reduce the need for human assistance</a:t>
            </a:r>
            <a:endParaRPr lang="en-US" dirty="0">
              <a:solidFill>
                <a:srgbClr val="2E3C7E"/>
              </a:solidFill>
              <a:latin typeface="Open Sans" panose="020B0606030504020204"/>
            </a:endParaRPr>
          </a:p>
        </p:txBody>
      </p:sp>
      <p:pic>
        <p:nvPicPr>
          <p:cNvPr id="5" name="Picture 4">
            <a:extLst>
              <a:ext uri="{FF2B5EF4-FFF2-40B4-BE49-F238E27FC236}">
                <a16:creationId xmlns:a16="http://schemas.microsoft.com/office/drawing/2014/main" id="{1D3169BF-9007-49C3-B13E-11E657CC2EE5}"/>
              </a:ext>
            </a:extLst>
          </p:cNvPr>
          <p:cNvPicPr>
            <a:picLocks noChangeAspect="1"/>
          </p:cNvPicPr>
          <p:nvPr/>
        </p:nvPicPr>
        <p:blipFill>
          <a:blip r:embed="rId3"/>
          <a:stretch>
            <a:fillRect/>
          </a:stretch>
        </p:blipFill>
        <p:spPr>
          <a:xfrm>
            <a:off x="414036" y="2624957"/>
            <a:ext cx="700627" cy="488043"/>
          </a:xfrm>
          <a:prstGeom prst="rect">
            <a:avLst/>
          </a:prstGeom>
        </p:spPr>
      </p:pic>
      <p:pic>
        <p:nvPicPr>
          <p:cNvPr id="6" name="Picture 5">
            <a:extLst>
              <a:ext uri="{FF2B5EF4-FFF2-40B4-BE49-F238E27FC236}">
                <a16:creationId xmlns:a16="http://schemas.microsoft.com/office/drawing/2014/main" id="{2ECEAB07-C73D-40BD-8496-D8F35E69FCEE}"/>
              </a:ext>
            </a:extLst>
          </p:cNvPr>
          <p:cNvPicPr>
            <a:picLocks noChangeAspect="1"/>
          </p:cNvPicPr>
          <p:nvPr/>
        </p:nvPicPr>
        <p:blipFill>
          <a:blip r:embed="rId4"/>
          <a:stretch>
            <a:fillRect/>
          </a:stretch>
        </p:blipFill>
        <p:spPr>
          <a:xfrm>
            <a:off x="466963" y="1581612"/>
            <a:ext cx="647700" cy="533400"/>
          </a:xfrm>
          <a:prstGeom prst="rect">
            <a:avLst/>
          </a:prstGeom>
        </p:spPr>
      </p:pic>
      <p:pic>
        <p:nvPicPr>
          <p:cNvPr id="7" name="Picture 6">
            <a:extLst>
              <a:ext uri="{FF2B5EF4-FFF2-40B4-BE49-F238E27FC236}">
                <a16:creationId xmlns:a16="http://schemas.microsoft.com/office/drawing/2014/main" id="{9954E864-0356-473E-AFD3-32077AB0F2BE}"/>
              </a:ext>
            </a:extLst>
          </p:cNvPr>
          <p:cNvPicPr>
            <a:picLocks noChangeAspect="1"/>
          </p:cNvPicPr>
          <p:nvPr/>
        </p:nvPicPr>
        <p:blipFill>
          <a:blip r:embed="rId5"/>
          <a:stretch>
            <a:fillRect/>
          </a:stretch>
        </p:blipFill>
        <p:spPr>
          <a:xfrm>
            <a:off x="452018" y="3593249"/>
            <a:ext cx="790575" cy="600075"/>
          </a:xfrm>
          <a:prstGeom prst="rect">
            <a:avLst/>
          </a:prstGeom>
        </p:spPr>
      </p:pic>
      <p:pic>
        <p:nvPicPr>
          <p:cNvPr id="8" name="Picture 7">
            <a:extLst>
              <a:ext uri="{FF2B5EF4-FFF2-40B4-BE49-F238E27FC236}">
                <a16:creationId xmlns:a16="http://schemas.microsoft.com/office/drawing/2014/main" id="{A50D456A-0D3B-4A5A-9618-B8D618205A6A}"/>
              </a:ext>
            </a:extLst>
          </p:cNvPr>
          <p:cNvPicPr>
            <a:picLocks noChangeAspect="1"/>
          </p:cNvPicPr>
          <p:nvPr/>
        </p:nvPicPr>
        <p:blipFill>
          <a:blip r:embed="rId6"/>
          <a:stretch>
            <a:fillRect/>
          </a:stretch>
        </p:blipFill>
        <p:spPr>
          <a:xfrm>
            <a:off x="442491" y="4535561"/>
            <a:ext cx="752475" cy="600075"/>
          </a:xfrm>
          <a:prstGeom prst="rect">
            <a:avLst/>
          </a:prstGeom>
        </p:spPr>
      </p:pic>
      <p:pic>
        <p:nvPicPr>
          <p:cNvPr id="9" name="Picture 8">
            <a:extLst>
              <a:ext uri="{FF2B5EF4-FFF2-40B4-BE49-F238E27FC236}">
                <a16:creationId xmlns:a16="http://schemas.microsoft.com/office/drawing/2014/main" id="{9B6276A7-6977-4354-97D1-BE30ADF3A3B2}"/>
              </a:ext>
            </a:extLst>
          </p:cNvPr>
          <p:cNvPicPr>
            <a:picLocks noChangeAspect="1"/>
          </p:cNvPicPr>
          <p:nvPr/>
        </p:nvPicPr>
        <p:blipFill>
          <a:blip r:embed="rId7"/>
          <a:stretch>
            <a:fillRect/>
          </a:stretch>
        </p:blipFill>
        <p:spPr>
          <a:xfrm>
            <a:off x="340487" y="5634579"/>
            <a:ext cx="847725" cy="676275"/>
          </a:xfrm>
          <a:prstGeom prst="rect">
            <a:avLst/>
          </a:prstGeom>
        </p:spPr>
      </p:pic>
    </p:spTree>
    <p:extLst>
      <p:ext uri="{BB962C8B-B14F-4D97-AF65-F5344CB8AC3E}">
        <p14:creationId xmlns:p14="http://schemas.microsoft.com/office/powerpoint/2010/main" val="30395527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AB04B350FDE4469B207752554CF9D4" ma:contentTypeVersion="8" ma:contentTypeDescription="Create a new document." ma:contentTypeScope="" ma:versionID="95d8e2b9ebddeb0be6af75def6ccefee">
  <xsd:schema xmlns:xsd="http://www.w3.org/2001/XMLSchema" xmlns:xs="http://www.w3.org/2001/XMLSchema" xmlns:p="http://schemas.microsoft.com/office/2006/metadata/properties" xmlns:ns2="fc181520-f846-488d-b629-dceedcf9985c" targetNamespace="http://schemas.microsoft.com/office/2006/metadata/properties" ma:root="true" ma:fieldsID="ac9024d5708d8777b92a217408405880" ns2:_="">
    <xsd:import namespace="fc181520-f846-488d-b629-dceedcf9985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181520-f846-488d-b629-dceedcf99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181229-37C6-4BA0-BD48-A92C006E29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181520-f846-488d-b629-dceedcf998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3904D7-E482-4122-BC60-02D520BB5A36}">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c181520-f846-488d-b629-dceedcf9985c"/>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4E37FF74-5905-443B-AC4D-40A9420F2E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1627</Words>
  <Application>Microsoft Office PowerPoint</Application>
  <PresentationFormat>Widescreen</PresentationFormat>
  <Paragraphs>221</Paragraphs>
  <Slides>30</Slides>
  <Notes>22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Open Sans</vt:lpstr>
      <vt:lpstr>Arial</vt:lpstr>
      <vt:lpstr>Arial Rounded MT Bold</vt:lpstr>
      <vt:lpstr>Calibri</vt:lpstr>
      <vt:lpstr>Calibri Light</vt:lpstr>
      <vt:lpstr>Consolas</vt:lpstr>
      <vt:lpstr>Segoe UI</vt:lpstr>
      <vt:lpstr>Office Theme</vt:lpstr>
      <vt:lpstr>PowerPoint Presentation</vt:lpstr>
      <vt:lpstr>Use AI In your Xamarin.Forms app to create a chatbot</vt:lpstr>
      <vt:lpstr>PowerPoint Presentation</vt:lpstr>
      <vt:lpstr>PowerPoint Presentation</vt:lpstr>
      <vt:lpstr>PowerPoint Presentation</vt:lpstr>
      <vt:lpstr>PowerPoint Presentation</vt:lpstr>
      <vt:lpstr>PowerPoint Presentation</vt:lpstr>
      <vt:lpstr>Conversations as a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Codrina Merigo</dc:creator>
  <cp:lastModifiedBy>Codrina Merigo</cp:lastModifiedBy>
  <cp:revision>11</cp:revision>
  <dcterms:created xsi:type="dcterms:W3CDTF">2020-10-01T13:58:32Z</dcterms:created>
  <dcterms:modified xsi:type="dcterms:W3CDTF">2020-10-02T12:44:23Z</dcterms:modified>
</cp:coreProperties>
</file>